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5" r:id="rId6"/>
    <p:sldId id="263" r:id="rId7"/>
    <p:sldId id="269" r:id="rId8"/>
    <p:sldId id="398" r:id="rId9"/>
    <p:sldId id="679" r:id="rId10"/>
    <p:sldId id="704" r:id="rId11"/>
    <p:sldId id="703" r:id="rId12"/>
    <p:sldId id="290" r:id="rId13"/>
    <p:sldId id="710" r:id="rId14"/>
    <p:sldId id="707" r:id="rId15"/>
    <p:sldId id="772" r:id="rId16"/>
    <p:sldId id="773" r:id="rId17"/>
    <p:sldId id="771" r:id="rId18"/>
    <p:sldId id="709" r:id="rId19"/>
    <p:sldId id="762" r:id="rId20"/>
    <p:sldId id="701" r:id="rId21"/>
    <p:sldId id="744" r:id="rId22"/>
    <p:sldId id="750" r:id="rId23"/>
    <p:sldId id="727" r:id="rId24"/>
    <p:sldId id="775" r:id="rId25"/>
    <p:sldId id="777" r:id="rId26"/>
    <p:sldId id="786" r:id="rId27"/>
    <p:sldId id="796" r:id="rId28"/>
    <p:sldId id="782" r:id="rId29"/>
    <p:sldId id="781" r:id="rId30"/>
    <p:sldId id="792" r:id="rId31"/>
    <p:sldId id="787" r:id="rId32"/>
    <p:sldId id="790" r:id="rId33"/>
    <p:sldId id="797" r:id="rId34"/>
    <p:sldId id="798" r:id="rId35"/>
    <p:sldId id="791" r:id="rId36"/>
    <p:sldId id="783" r:id="rId37"/>
    <p:sldId id="784" r:id="rId38"/>
    <p:sldId id="698" r:id="rId39"/>
    <p:sldId id="770" r:id="rId40"/>
    <p:sldId id="767" r:id="rId41"/>
    <p:sldId id="766" r:id="rId42"/>
    <p:sldId id="765" r:id="rId43"/>
    <p:sldId id="768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Lora" pitchFamily="2" charset="77"/>
      <p:regular r:id="rId51"/>
      <p:bold r:id="rId52"/>
      <p:italic r:id="rId53"/>
      <p:boldItalic r:id="rId54"/>
    </p:embeddedFont>
    <p:embeddedFont>
      <p:font typeface="Quattrocento Sans" panose="020B0502050000020003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eera Baladandayuthapani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D3F5"/>
    <a:srgbClr val="B0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7" autoAdjust="0"/>
    <p:restoredTop sz="94470"/>
  </p:normalViewPr>
  <p:slideViewPr>
    <p:cSldViewPr snapToGrid="0">
      <p:cViewPr varScale="1">
        <p:scale>
          <a:sx n="139" d="100"/>
          <a:sy n="139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804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96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b7072cce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9b7072cce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087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855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7563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4405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5774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262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60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09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618ee9f964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2618ee9f964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649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2974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503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INFORMATION BASED ON SPATIAL PROXIMITY</a:t>
            </a:r>
          </a:p>
          <a:p>
            <a:r>
              <a:rPr lang="en-US" dirty="0"/>
              <a:t>Each nano-environment has distinct network structures</a:t>
            </a:r>
          </a:p>
          <a:p>
            <a:r>
              <a:rPr lang="en-US" dirty="0"/>
              <a:t>Closer </a:t>
            </a:r>
            <a:r>
              <a:rPr lang="en-US" dirty="0">
                <a:sym typeface="Wingdings" panose="05000000000000000000" pitchFamily="2" charset="2"/>
              </a:rPr>
              <a:t> similar network</a:t>
            </a:r>
          </a:p>
        </p:txBody>
      </p:sp>
    </p:spTree>
    <p:extLst>
      <p:ext uri="{BB962C8B-B14F-4D97-AF65-F5344CB8AC3E}">
        <p14:creationId xmlns:p14="http://schemas.microsoft.com/office/powerpoint/2010/main" val="950275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Google Shape;135;g29aeaaf4074_0_45:notes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192881" indent="-19288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d>
                      <m:dPr>
                        <m:ctrlPr>
                          <a:rPr lang="en-US" sz="1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</m:oMath>
                </a14:m>
                <a:r>
                  <a:rPr lang="en-US" sz="1100" dirty="0"/>
                  <a:t> encodes spatially varying partial correlation between </a:t>
                </a:r>
                <a14:m>
                  <m:oMath xmlns:m="http://schemas.openxmlformats.org/officeDocument/2006/math">
                    <m:r>
                      <a:rPr lang="en-US" sz="11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1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11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1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11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100" dirty="0"/>
                  <a:t> genes.</a:t>
                </a:r>
                <a:endParaRPr lang="en-US" sz="800" dirty="0"/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1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en-US" sz="1100" dirty="0"/>
                  <a:t> regulates selection of spatially varying edge on the whole spatial surface.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35" name="Google Shape;135;g29aeaaf4074_0_45:notes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192881" indent="-192881">
                  <a:buFont typeface="Arial" panose="020B0604020202020204" pitchFamily="34" charset="0"/>
                  <a:buChar char="•"/>
                </a:pPr>
                <a:r>
                  <a:rPr lang="en-US" sz="110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β_</a:t>
                </a:r>
                <a:r>
                  <a:rPr lang="en-US" sz="11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ij (</a:t>
                </a:r>
                <a:r>
                  <a:rPr lang="en-US" sz="11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𝐒)</a:t>
                </a:r>
                <a:r>
                  <a:rPr lang="en-US" sz="1100" dirty="0"/>
                  <a:t> encodes spatially varying partial correlation between </a:t>
                </a:r>
                <a:r>
                  <a:rPr lang="en-US" sz="1100" b="0" i="0">
                    <a:latin typeface="Cambria Math" panose="02040503050406030204" pitchFamily="18" charset="0"/>
                  </a:rPr>
                  <a:t>(i,j)</a:t>
                </a:r>
                <a:r>
                  <a:rPr lang="en-US" sz="1100" dirty="0"/>
                  <a:t> genes.</a:t>
                </a:r>
                <a:endParaRPr lang="en-US" sz="800" dirty="0"/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r>
                  <a:rPr lang="en-US" sz="11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δ_</a:t>
                </a:r>
                <a:r>
                  <a:rPr lang="en-US" sz="1100" b="0" i="0">
                    <a:latin typeface="Cambria Math" panose="02040503050406030204" pitchFamily="18" charset="0"/>
                  </a:rPr>
                  <a:t>ij</a:t>
                </a:r>
                <a:r>
                  <a:rPr lang="en-US" sz="1100" dirty="0"/>
                  <a:t> regulates selection of spatially varying edge on the whole spatial surface. 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1567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4020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975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689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753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10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9aeaaf407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9aeaaf407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0744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5372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0618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02413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582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0545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363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72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aeaaf407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9aeaaf407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b6ae23e2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9b6ae23e2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9b6ae23e2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9b6ae23e2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aeaaf407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9aeaaf407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436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aeaaf407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aeaaf407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58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cxnSp>
        <p:nvCxnSpPr>
          <p:cNvPr id="27" name="Google Shape;27;p6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6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Google Shape;29;p6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1381250" y="1651075"/>
            <a:ext cx="2334000" cy="3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3834912" y="1651075"/>
            <a:ext cx="2334000" cy="3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3"/>
          </p:nvPr>
        </p:nvSpPr>
        <p:spPr>
          <a:xfrm>
            <a:off x="6288573" y="1651075"/>
            <a:ext cx="2334000" cy="3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◉"/>
              <a:defRPr sz="1800"/>
            </a:lvl1pPr>
            <a:lvl2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7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37;p7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7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1990450" y="4037375"/>
            <a:ext cx="5163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Font typeface="Lora"/>
              <a:buNone/>
              <a:defRPr sz="1400" i="1">
                <a:latin typeface="Lora"/>
                <a:ea typeface="Lora"/>
                <a:cs typeface="Lora"/>
                <a:sym typeface="Lora"/>
              </a:defRPr>
            </a:lvl1pPr>
            <a:lvl2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42" name="Google Shape;42;p8"/>
          <p:cNvCxnSpPr/>
          <p:nvPr/>
        </p:nvCxnSpPr>
        <p:spPr>
          <a:xfrm>
            <a:off x="-6025" y="4666129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p8"/>
          <p:cNvSpPr/>
          <p:nvPr/>
        </p:nvSpPr>
        <p:spPr>
          <a:xfrm>
            <a:off x="4457400" y="4551496"/>
            <a:ext cx="229200" cy="22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4297650" y="4780700"/>
            <a:ext cx="5487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1">
  <p:cSld name="Content Slide - 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6200" y="1242697"/>
            <a:ext cx="8258100" cy="3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⎼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ra"/>
              <a:buNone/>
              <a:defRPr sz="24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0"/>
          <p:cNvSpPr/>
          <p:nvPr/>
        </p:nvSpPr>
        <p:spPr>
          <a:xfrm>
            <a:off x="176480" y="47409"/>
            <a:ext cx="41400" cy="411300"/>
          </a:xfrm>
          <a:prstGeom prst="rect">
            <a:avLst/>
          </a:prstGeom>
          <a:solidFill>
            <a:srgbClr val="FFCB0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0"/>
          <p:cNvSpPr txBox="1"/>
          <p:nvPr/>
        </p:nvSpPr>
        <p:spPr>
          <a:xfrm>
            <a:off x="45800" y="4822800"/>
            <a:ext cx="44694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Veera Baladandayuthapani, University of Michigan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896549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witter.com/Innov_Medicine/status/172192098896149347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emf"/><Relationship Id="rId4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597233" y="472056"/>
            <a:ext cx="7949524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2800" dirty="0"/>
              <a:t>Spatial Graphical Regression Models with application to Spatial Cancer Genomics</a:t>
            </a:r>
            <a:endParaRPr sz="2800" dirty="0"/>
          </a:p>
        </p:txBody>
      </p:sp>
      <p:pic>
        <p:nvPicPr>
          <p:cNvPr id="73" name="Google Shape;73;p15" descr="A yellow letter on a blue background&#10;&#10;Description automatically generated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290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2362195" y="1832280"/>
            <a:ext cx="4568958" cy="246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Liying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Chen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Satwik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Acharyya</a:t>
            </a:r>
            <a:endParaRPr lang="en-US"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Veera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Baladandayuthapani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0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April </a:t>
            </a:r>
            <a:r>
              <a:rPr lang="en-US" sz="2000" dirty="0">
                <a:solidFill>
                  <a:schemeClr val="tx1"/>
                </a:solidFill>
              </a:rPr>
              <a:t>8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 sz="20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Gaussian Graphical Model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A157143-050E-463E-FD3B-4F3A499129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878" y="890035"/>
                <a:ext cx="8229600" cy="42534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Notations</a:t>
                </a:r>
              </a:p>
              <a:p>
                <a:pPr marL="542925" lvl="1" indent="-285750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1700" b="1" i="0">
                        <a:latin typeface="Cambria Math" panose="02040503050406030204" pitchFamily="18" charset="0"/>
                      </a:rPr>
                      <m:t>𝐘</m:t>
                    </m:r>
                    <m:r>
                      <a:rPr lang="en-US" sz="1700" i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1700" i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p>
                  </m:oMath>
                </a14:m>
                <a:r>
                  <a:rPr lang="en-US" sz="1700" dirty="0"/>
                  <a:t>: features matrix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; </m:t>
                    </m:r>
                    <m:r>
                      <m:rPr>
                        <m:sty m:val="p"/>
                      </m:rPr>
                      <a:rPr lang="en-US" sz="1700" i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1700" i="0">
                        <a:latin typeface="Cambria Math" panose="02040503050406030204" pitchFamily="18" charset="0"/>
                      </a:rPr>
                      <m:t>=1,…,</m:t>
                    </m:r>
                    <m:r>
                      <m:rPr>
                        <m:sty m:val="p"/>
                      </m:rPr>
                      <a:rPr lang="en-US" sz="1700" i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1700" dirty="0"/>
                  <a:t>.</a:t>
                </a:r>
              </a:p>
              <a:p>
                <a:pPr marL="542925" lvl="1" indent="-285750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en-US" sz="1700" dirty="0"/>
                  <a:t>: partial correlation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17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sz="1700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 i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1700" i="0"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1700" i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sz="1700" dirty="0"/>
                  <a:t>.</a:t>
                </a:r>
              </a:p>
              <a:p>
                <a:pPr marL="257175" lvl="1" indent="0">
                  <a:lnSpc>
                    <a:spcPct val="125000"/>
                  </a:lnSpc>
                  <a:buFont typeface="Quattrocento Sans"/>
                  <a:buNone/>
                </a:pPr>
                <a:endParaRPr lang="en-US" sz="1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Standard Gaussian Graphical Models (GGMs)</a:t>
                </a:r>
                <a:r>
                  <a:rPr lang="en-US" sz="1800" dirty="0"/>
                  <a:t> 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0" indent="0">
                  <a:lnSpc>
                    <a:spcPct val="125000"/>
                  </a:lnSpc>
                  <a:buNone/>
                </a:pPr>
                <a:r>
                  <a:rPr lang="en-US" sz="1200" dirty="0"/>
                  <a:t> 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650" dirty="0"/>
              </a:p>
              <a:p>
                <a:pPr marL="417910" lvl="1" indent="-160735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013" dirty="0"/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>
                  <a:buFont typeface="Quattrocento Sans"/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A157143-050E-463E-FD3B-4F3A49912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78" y="890035"/>
                <a:ext cx="8229600" cy="4253465"/>
              </a:xfrm>
              <a:prstGeom prst="rect">
                <a:avLst/>
              </a:prstGeom>
              <a:blipFill>
                <a:blip r:embed="rId3"/>
                <a:stretch>
                  <a:fillRect l="-9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ECE48B-E5EA-D55D-4941-033575E945EA}"/>
                  </a:ext>
                </a:extLst>
              </p:cNvPr>
              <p:cNvSpPr txBox="1"/>
              <p:nvPr/>
            </p:nvSpPr>
            <p:spPr>
              <a:xfrm>
                <a:off x="2890010" y="3473408"/>
                <a:ext cx="3355342" cy="48609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  <m: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/>
                  </a:rPr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18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8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ij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1800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ECE48B-E5EA-D55D-4941-033575E94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010" y="3473408"/>
                <a:ext cx="3355342" cy="4860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2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Spatially varying Gaussian Graphical Model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A157143-050E-463E-FD3B-4F3A499129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17" y="530215"/>
                <a:ext cx="5564058" cy="42534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Notations</a:t>
                </a:r>
              </a:p>
              <a:p>
                <a:pPr marL="542925" lvl="1" indent="-285750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1700" b="1">
                        <a:latin typeface="Cambria Math" panose="02040503050406030204" pitchFamily="18" charset="0"/>
                      </a:rPr>
                      <m:t>𝐘</m:t>
                    </m:r>
                    <m:r>
                      <a:rPr lang="en-US" sz="170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170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p>
                  </m:oMath>
                </a14:m>
                <a:r>
                  <a:rPr lang="en-US" sz="1700" dirty="0"/>
                  <a:t>: features matrix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; </m:t>
                    </m:r>
                    <m:r>
                      <m:rPr>
                        <m:sty m:val="p"/>
                      </m:rPr>
                      <a:rPr lang="en-US" sz="170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1700">
                        <a:latin typeface="Cambria Math" panose="02040503050406030204" pitchFamily="18" charset="0"/>
                      </a:rPr>
                      <m:t>=1,…,</m:t>
                    </m:r>
                    <m:r>
                      <m:rPr>
                        <m:sty m:val="p"/>
                      </m:rPr>
                      <a:rPr lang="en-US" sz="170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1700" dirty="0"/>
                  <a:t>.</a:t>
                </a:r>
              </a:p>
              <a:p>
                <a:pPr marL="542925" lvl="1" indent="-285750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1700" b="1"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sz="170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17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70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sz="1700">
                        <a:latin typeface="Cambria Math" panose="02040503050406030204" pitchFamily="18" charset="0"/>
                      </a:rPr>
                      <m:t>)∈</m:t>
                    </m:r>
                    <m:sSup>
                      <m:s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1700">
                            <a:latin typeface="Cambria Math" panose="02040503050406030204" pitchFamily="18" charset="0"/>
                          </a:rPr>
                          <m:t>∗2</m:t>
                        </m:r>
                      </m:sup>
                    </m:sSup>
                  </m:oMath>
                </a14:m>
                <a:r>
                  <a:rPr lang="pt-BR" sz="1700" dirty="0"/>
                  <a:t>: </a:t>
                </a:r>
                <a:r>
                  <a:rPr lang="pt-BR" sz="1700" dirty="0" err="1"/>
                  <a:t>spatial</a:t>
                </a:r>
                <a:r>
                  <a:rPr lang="pt-BR" sz="1700" dirty="0"/>
                  <a:t> </a:t>
                </a:r>
                <a:r>
                  <a:rPr lang="pt-BR" sz="1700" dirty="0" err="1"/>
                  <a:t>locations</a:t>
                </a:r>
                <a:r>
                  <a:rPr lang="pt-BR" sz="1700" dirty="0"/>
                  <a:t>. </a:t>
                </a:r>
                <a:endParaRPr lang="en-US" sz="1700" dirty="0"/>
              </a:p>
              <a:p>
                <a:pPr marL="542925" lvl="1" indent="-285750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</m:oMath>
                </a14:m>
                <a:r>
                  <a:rPr lang="en-US" sz="1700" dirty="0"/>
                  <a:t>: spatially varying partial correlation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17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sz="1700" dirty="0"/>
                  <a:t> |</a:t>
                </a:r>
                <a:r>
                  <a:rPr lang="en-US" sz="17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700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0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1700"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170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en-US" sz="1700" dirty="0"/>
                  <a:t>.</a:t>
                </a:r>
              </a:p>
              <a:p>
                <a:pPr marL="542925" lvl="1" indent="-285750">
                  <a:lnSpc>
                    <a:spcPct val="125000"/>
                  </a:lnSpc>
                </a:pPr>
                <a:endParaRPr lang="en-US" sz="12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Spatial Gaussian Graphical Models (SGMs)</a:t>
                </a:r>
                <a:r>
                  <a:rPr lang="en-US" sz="1800" dirty="0"/>
                  <a:t> </a:t>
                </a:r>
                <a:endParaRPr lang="en-US" sz="10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32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Spatially varying edge</a:t>
                </a:r>
                <a:r>
                  <a:rPr lang="en-US" sz="1200" dirty="0"/>
                  <a:t> </a:t>
                </a:r>
                <a:endParaRPr lang="en-US" sz="1013" dirty="0"/>
              </a:p>
              <a:p>
                <a:pPr marL="762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A157143-050E-463E-FD3B-4F3A49912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7" y="530215"/>
                <a:ext cx="5564058" cy="4253465"/>
              </a:xfrm>
              <a:prstGeom prst="rect">
                <a:avLst/>
              </a:prstGeom>
              <a:blipFill>
                <a:blip r:embed="rId3"/>
                <a:stretch>
                  <a:fillRect l="-1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ECE48B-E5EA-D55D-4941-033575E945EA}"/>
                  </a:ext>
                </a:extLst>
              </p:cNvPr>
              <p:cNvSpPr txBox="1"/>
              <p:nvPr/>
            </p:nvSpPr>
            <p:spPr>
              <a:xfrm>
                <a:off x="2142817" y="3264842"/>
                <a:ext cx="2429183" cy="3693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)~</m:t>
                    </m:r>
                    <m:r>
                      <m:rPr>
                        <m:sty m:val="p"/>
                      </m:rPr>
                      <a:rPr lang="en-US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  <m: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),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  <m: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ECE48B-E5EA-D55D-4941-033575E94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817" y="3264842"/>
                <a:ext cx="2429183" cy="36933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941FC-6A59-F8B6-D081-80B8EC33DAC1}"/>
                  </a:ext>
                </a:extLst>
              </p:cNvPr>
              <p:cNvSpPr txBox="1"/>
              <p:nvPr/>
            </p:nvSpPr>
            <p:spPr>
              <a:xfrm>
                <a:off x="895907" y="4406209"/>
                <a:ext cx="4923002" cy="4141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j</m:t>
                            </m:r>
                          </m:e>
                        </m:d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</m:t>
                        </m:r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  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</m:d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any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941FC-6A59-F8B6-D081-80B8EC33D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07" y="4406209"/>
                <a:ext cx="4923002" cy="414152"/>
              </a:xfrm>
              <a:prstGeom prst="rect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A5B89AD-60B3-41AB-F0EB-FF71FCD7E9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42"/>
          <a:stretch/>
        </p:blipFill>
        <p:spPr>
          <a:xfrm>
            <a:off x="6622230" y="2997725"/>
            <a:ext cx="2364273" cy="2057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DAA83F-2653-E599-F08B-EE26CA048D2E}"/>
              </a:ext>
            </a:extLst>
          </p:cNvPr>
          <p:cNvGrpSpPr>
            <a:grpSpLocks noChangeAspect="1"/>
          </p:cNvGrpSpPr>
          <p:nvPr/>
        </p:nvGrpSpPr>
        <p:grpSpPr>
          <a:xfrm>
            <a:off x="6696061" y="457389"/>
            <a:ext cx="2131739" cy="2014155"/>
            <a:chOff x="6244476" y="2391064"/>
            <a:chExt cx="2442326" cy="2307610"/>
          </a:xfrm>
        </p:grpSpPr>
        <p:pic>
          <p:nvPicPr>
            <p:cNvPr id="6" name="Google Shape;106;p18">
              <a:extLst>
                <a:ext uri="{FF2B5EF4-FFF2-40B4-BE49-F238E27FC236}">
                  <a16:creationId xmlns:a16="http://schemas.microsoft.com/office/drawing/2014/main" id="{1795375D-7F94-5C5C-AF1C-583413AB1D9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44476" y="2783566"/>
              <a:ext cx="2442326" cy="191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E5ABF8-BFE2-8E2B-64F8-98988EC74ED1}"/>
                </a:ext>
              </a:extLst>
            </p:cNvPr>
            <p:cNvSpPr txBox="1"/>
            <p:nvPr/>
          </p:nvSpPr>
          <p:spPr>
            <a:xfrm>
              <a:off x="6453516" y="2391064"/>
              <a:ext cx="2127650" cy="3526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dirty="0"/>
                <a:t>Data structure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14BFA8-75F7-5A19-DE3C-7E3AAA86C980}"/>
              </a:ext>
            </a:extLst>
          </p:cNvPr>
          <p:cNvSpPr txBox="1"/>
          <p:nvPr/>
        </p:nvSpPr>
        <p:spPr>
          <a:xfrm>
            <a:off x="6767400" y="2666020"/>
            <a:ext cx="213173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Spatially varying graphs</a:t>
            </a:r>
          </a:p>
        </p:txBody>
      </p:sp>
    </p:spTree>
    <p:extLst>
      <p:ext uri="{BB962C8B-B14F-4D97-AF65-F5344CB8AC3E}">
        <p14:creationId xmlns:p14="http://schemas.microsoft.com/office/powerpoint/2010/main" val="332032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Spatial Graphical Regression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A157143-050E-463E-FD3B-4F3A499129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159" y="862429"/>
                <a:ext cx="8711183" cy="4466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Quattrocento Sans" panose="020B0502050000020003" pitchFamily="34" charset="0"/>
                  </a:rPr>
                  <a:t>Spatial Gaussian Graphical Models (SGMs):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500" dirty="0">
                  <a:latin typeface="Quattrocento Sans" panose="020B0502050000020003" pitchFamily="34" charset="0"/>
                </a:endParaRP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Quattrocento Sans" panose="020B0502050000020003" pitchFamily="34" charset="0"/>
                  </a:rPr>
                  <a:t>Number of elements of the spatially varying precision matrices to estimate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i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1900" i="0">
                        <a:latin typeface="Cambria Math" panose="02040503050406030204" pitchFamily="18" charset="0"/>
                      </a:rPr>
                      <m:t> × </m:t>
                    </m:r>
                    <m:r>
                      <m:rPr>
                        <m:sty m:val="p"/>
                      </m:rPr>
                      <a:rPr lang="en-US" sz="19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sz="19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(</m:t>
                    </m:r>
                    <m:r>
                      <m:rPr>
                        <m:sty m:val="p"/>
                      </m:rPr>
                      <a:rPr lang="en-US" sz="19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sz="19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−1)/2</m:t>
                    </m:r>
                  </m:oMath>
                </a14:m>
                <a:r>
                  <a:rPr lang="en-US" sz="1900" dirty="0">
                    <a:latin typeface="Quattrocento Sans" panose="020B0502050000020003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90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≈14 × </m:t>
                    </m:r>
                    <m:sSup>
                      <m:sSupPr>
                        <m:ctrlPr>
                          <a:rPr lang="en-US" sz="19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900" dirty="0">
                    <a:latin typeface="Quattrocento Sans" panose="020B0502050000020003" pitchFamily="34" charset="0"/>
                  </a:rPr>
                  <a:t> based on real data dimensions).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500" dirty="0">
                  <a:latin typeface="Quattrocento Sans" panose="020B0502050000020003" pitchFamily="34" charset="0"/>
                </a:endParaRP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Quattrocento Sans" panose="020B0502050000020003" pitchFamily="34" charset="0"/>
                  </a:rPr>
                  <a:t>Neighborhood regression technique to infer non-zero locations of the spatially varying precision matrices </a:t>
                </a:r>
                <a:r>
                  <a:rPr lang="en-US" sz="1500" dirty="0">
                    <a:latin typeface="Quattrocento Sans" panose="020B0502050000020003" pitchFamily="34" charset="0"/>
                  </a:rPr>
                  <a:t>[Ni et al, 2019]</a:t>
                </a:r>
                <a:r>
                  <a:rPr lang="en-US" sz="1900" dirty="0">
                    <a:latin typeface="Quattrocento Sans" panose="020B0502050000020003" pitchFamily="34" charset="0"/>
                  </a:rPr>
                  <a:t>.  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500" dirty="0">
                  <a:latin typeface="Quattrocento Sans" panose="020B0502050000020003" pitchFamily="34" charset="0"/>
                </a:endParaRP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>
                    <a:latin typeface="Quattrocento Sans" panose="020B0502050000020003" pitchFamily="34" charset="0"/>
                  </a:rPr>
                  <a:t>Spatial graphical regression (</a:t>
                </a:r>
                <a:r>
                  <a:rPr lang="en-US" sz="1900" b="1" dirty="0">
                    <a:latin typeface="Quattrocento Sans" panose="020B0502050000020003" pitchFamily="34" charset="0"/>
                  </a:rPr>
                  <a:t>SGR</a:t>
                </a:r>
                <a:r>
                  <a:rPr lang="en-US" sz="1900" dirty="0">
                    <a:latin typeface="Quattrocento Sans" panose="020B0502050000020003" pitchFamily="34" charset="0"/>
                  </a:rPr>
                  <a:t>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9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</m:oMath>
                </a14:m>
                <a:r>
                  <a:rPr lang="en-US" sz="1900" dirty="0">
                    <a:latin typeface="Quattrocento Sans" panose="020B0502050000020003" pitchFamily="34" charset="0"/>
                  </a:rPr>
                  <a:t> is a non-linear function of S.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A157143-050E-463E-FD3B-4F3A49912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59" y="862429"/>
                <a:ext cx="8711183" cy="4466091"/>
              </a:xfrm>
              <a:prstGeom prst="rect">
                <a:avLst/>
              </a:prstGeom>
              <a:blipFill>
                <a:blip r:embed="rId3"/>
                <a:stretch>
                  <a:fillRect l="-10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2C16D04-B38B-572A-337D-0397903E962B}"/>
                  </a:ext>
                </a:extLst>
              </p:cNvPr>
              <p:cNvSpPr txBox="1"/>
              <p:nvPr/>
            </p:nvSpPr>
            <p:spPr>
              <a:xfrm>
                <a:off x="5074726" y="1045851"/>
                <a:ext cx="2320861" cy="3693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)~</m:t>
                    </m:r>
                    <m:r>
                      <m:rPr>
                        <m:sty m:val="p"/>
                      </m:rPr>
                      <a:rPr lang="en-US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d>
                      <m:d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  <m: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),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  <m: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2C16D04-B38B-572A-337D-0397903E9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726" y="1045851"/>
                <a:ext cx="2320861" cy="36933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78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Spatial Graphical Models Overview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FDA05-1251-2DFF-EF4B-C34F2A743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303" y="571128"/>
            <a:ext cx="2311104" cy="2240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61736-2991-9C9E-78F4-430D5A0C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2" y="2868384"/>
            <a:ext cx="7838815" cy="2240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6685BB-5B20-F9A8-9BF2-4BFE2467A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92" y="571128"/>
            <a:ext cx="474984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Spatial Graphical Regression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F9D419E3-2A10-B944-4348-C7DFC8C705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472" y="427632"/>
                <a:ext cx="8745328" cy="4775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Spatially varying edge regression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Characterization</a:t>
                </a:r>
                <a:endParaRPr lang="en-US" sz="1013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</m:oMath>
                </a14:m>
                <a:r>
                  <a:rPr lang="en-US" sz="2000" dirty="0"/>
                  <a:t> encodes spatially varying partial correlation between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genes.</a:t>
                </a: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captures spatial proximity based dependency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000" baseline="30000" dirty="0"/>
                  <a:t>th</a:t>
                </a:r>
                <a:r>
                  <a:rPr lang="en-US" sz="2000" dirty="0"/>
                  <a:t> gene.  </a:t>
                </a: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</m:oMath>
                </a14:m>
                <a:r>
                  <a:rPr lang="en-US" sz="2000" dirty="0"/>
                  <a:t> regulates selection of spatially varying edge on the whole spatial surface. 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F9D419E3-2A10-B944-4348-C7DFC8C70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2" y="427632"/>
                <a:ext cx="8745328" cy="4775962"/>
              </a:xfrm>
              <a:prstGeom prst="rect">
                <a:avLst/>
              </a:prstGeom>
              <a:blipFill>
                <a:blip r:embed="rId3"/>
                <a:stretch>
                  <a:fillRect l="-870" r="-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276C6-4372-D753-8DBF-7009AEED9941}"/>
                  </a:ext>
                </a:extLst>
              </p:cNvPr>
              <p:cNvSpPr txBox="1"/>
              <p:nvPr/>
            </p:nvSpPr>
            <p:spPr>
              <a:xfrm>
                <a:off x="1313215" y="1162893"/>
                <a:ext cx="6611585" cy="40427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 defTabSz="51435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  <m:r>
                      <a:rPr lang="en-US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  <m:r>
                      <a:rPr lang="en-US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/>
                  </a:rPr>
                  <a:t>,  </a:t>
                </a:r>
                <a:r>
                  <a:rPr lang="en-US" sz="1800" dirty="0" err="1">
                    <a:solidFill>
                      <a:schemeClr val="tx1"/>
                    </a:solidFill>
                    <a:latin typeface="Calibri" panose="020F0502020204030204"/>
                  </a:rPr>
                  <a:t>s.t.</a:t>
                </a:r>
                <a:r>
                  <a:rPr lang="en-US" sz="1800" dirty="0">
                    <a:solidFill>
                      <a:schemeClr val="tx1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8276C6-4372-D753-8DBF-7009AEED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215" y="1162893"/>
                <a:ext cx="6611585" cy="404278"/>
              </a:xfrm>
              <a:prstGeom prst="rect">
                <a:avLst/>
              </a:prstGeom>
              <a:blipFill>
                <a:blip r:embed="rId4"/>
                <a:stretch>
                  <a:fillRect t="-91429" b="-1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34B4B-DA13-0550-3001-EB8ADCC27BEA}"/>
                  </a:ext>
                </a:extLst>
              </p:cNvPr>
              <p:cNvSpPr txBox="1"/>
              <p:nvPr/>
            </p:nvSpPr>
            <p:spPr>
              <a:xfrm>
                <a:off x="1313215" y="2283879"/>
                <a:ext cx="6611585" cy="91069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ij</m:t>
                          </m:r>
                        </m:sub>
                      </m:sSub>
                      <m:d>
                        <m:dPr>
                          <m:ctrlPr>
                            <a:rPr lang="en-US" sz="1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r>
                        <a:rPr lang="en-US" sz="18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ij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den>
                      </m:f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ij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jj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ii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𝐒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ii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r>
                        <a:rPr lang="en-US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var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  <m:sup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34B4B-DA13-0550-3001-EB8ADCC27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215" y="2283879"/>
                <a:ext cx="6611585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77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SGR Priors</a:t>
            </a:r>
            <a:endParaRPr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EA6B4C-FB99-D65C-F61C-D2548F3C2603}"/>
              </a:ext>
            </a:extLst>
          </p:cNvPr>
          <p:cNvSpPr txBox="1">
            <a:spLocks/>
          </p:cNvSpPr>
          <p:nvPr/>
        </p:nvSpPr>
        <p:spPr>
          <a:xfrm>
            <a:off x="91181" y="426104"/>
            <a:ext cx="8583084" cy="462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150019" indent="-19288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Spatially varying edge regression</a:t>
            </a:r>
          </a:p>
          <a:p>
            <a:pPr marL="0" indent="0">
              <a:lnSpc>
                <a:spcPct val="125000"/>
              </a:lnSpc>
              <a:buNone/>
            </a:pPr>
            <a:endParaRPr lang="en-US" sz="2800" dirty="0"/>
          </a:p>
          <a:p>
            <a:pPr marL="150019" indent="-192881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150019" indent="-19288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Flexible structure with Gaussian process priors.</a:t>
            </a:r>
          </a:p>
          <a:p>
            <a:pPr marL="0" indent="0">
              <a:lnSpc>
                <a:spcPct val="125000"/>
              </a:lnSpc>
              <a:buNone/>
            </a:pPr>
            <a:endParaRPr lang="en-US" sz="2800" dirty="0"/>
          </a:p>
          <a:p>
            <a:pPr marL="150019" indent="-192881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150019" indent="-192881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Modified squared exponential kernel </a:t>
            </a:r>
          </a:p>
          <a:p>
            <a:pPr marL="257175" lvl="1" indent="0">
              <a:lnSpc>
                <a:spcPct val="125000"/>
              </a:lnSpc>
              <a:buNone/>
            </a:pPr>
            <a:endParaRPr lang="en-US" sz="1900" dirty="0"/>
          </a:p>
          <a:p>
            <a:pPr marL="0" indent="0">
              <a:lnSpc>
                <a:spcPct val="125000"/>
              </a:lnSpc>
              <a:buNone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0" indent="0">
              <a:lnSpc>
                <a:spcPct val="125000"/>
              </a:lnSpc>
              <a:buFont typeface="Quattrocento Sans"/>
              <a:buNone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542925" lvl="1" indent="-285750">
              <a:lnSpc>
                <a:spcPct val="125000"/>
              </a:lnSpc>
              <a:buFont typeface="Wingdings" pitchFamily="2" charset="2"/>
              <a:buChar char="§"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558800" lvl="1" indent="0">
              <a:lnSpc>
                <a:spcPct val="125000"/>
              </a:lnSpc>
              <a:buNone/>
            </a:pPr>
            <a:endParaRPr lang="en-US" sz="1900" dirty="0"/>
          </a:p>
          <a:p>
            <a:pPr lvl="1">
              <a:lnSpc>
                <a:spcPct val="125000"/>
              </a:lnSpc>
              <a:buFont typeface="Wingdings" pitchFamily="2" charset="2"/>
              <a:buChar char="§"/>
            </a:pPr>
            <a:endParaRPr lang="en-US" sz="1900" b="1" i="1" dirty="0">
              <a:latin typeface="Cambria Math" panose="02040503050406030204" pitchFamily="18" charset="0"/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971720-BF06-7B47-B781-A5A9B34CBF6F}"/>
                  </a:ext>
                </a:extLst>
              </p:cNvPr>
              <p:cNvSpPr txBox="1"/>
              <p:nvPr/>
            </p:nvSpPr>
            <p:spPr>
              <a:xfrm>
                <a:off x="2609710" y="2605002"/>
                <a:ext cx="4253461" cy="48385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ij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GP</m:t>
                      </m:r>
                      <m:d>
                        <m:d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7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7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ij</m:t>
                              </m:r>
                            </m:sub>
                            <m:sup>
                              <m: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sup>
                          </m:sSubSup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17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7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en-US" sz="17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)~</m:t>
                      </m:r>
                      <m:r>
                        <m:rPr>
                          <m:sty m:val="p"/>
                        </m:rPr>
                        <a:rPr lang="en-US" sz="17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GP</m:t>
                      </m:r>
                      <m:d>
                        <m:d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0, </m:t>
                          </m:r>
                          <m:sSubSup>
                            <m:sSubSupPr>
                              <m:ctrlPr>
                                <a:rPr lang="en-US" sz="1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>
                              <m:r>
                                <a:rPr lang="en-US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971720-BF06-7B47-B781-A5A9B34CB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710" y="2605002"/>
                <a:ext cx="4253461" cy="4838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634950-8BBF-03F5-7A2A-A0EB8D03DAF6}"/>
                  </a:ext>
                </a:extLst>
              </p:cNvPr>
              <p:cNvSpPr txBox="1"/>
              <p:nvPr/>
            </p:nvSpPr>
            <p:spPr>
              <a:xfrm>
                <a:off x="1507425" y="4149557"/>
                <a:ext cx="6458032" cy="35753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{−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d>
                        <m:sSubSup>
                          <m:sSubSup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||</m:t>
                            </m:r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||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  </a:t>
                </a:r>
                <a:r>
                  <a:rPr lang="en-US" sz="1700" dirty="0" err="1">
                    <a:solidFill>
                      <a:schemeClr val="tx1"/>
                    </a:solidFill>
                    <a:latin typeface="Calibri" panose="020F0502020204030204"/>
                  </a:rPr>
                  <a:t>s.t.</a:t>
                </a:r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&gt;0, 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634950-8BBF-03F5-7A2A-A0EB8D03D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425" y="4149557"/>
                <a:ext cx="6458032" cy="357534"/>
              </a:xfrm>
              <a:prstGeom prst="rect">
                <a:avLst/>
              </a:prstGeom>
              <a:blipFill>
                <a:blip r:embed="rId4"/>
                <a:stretch>
                  <a:fillRect t="-3226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00E044-368A-9001-0668-8A7F2E7D24EA}"/>
                  </a:ext>
                </a:extLst>
              </p:cNvPr>
              <p:cNvSpPr txBox="1"/>
              <p:nvPr/>
            </p:nvSpPr>
            <p:spPr>
              <a:xfrm>
                <a:off x="1938262" y="1154903"/>
                <a:ext cx="5577886" cy="38696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 defTabSz="514350"/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  <m:r>
                      <a:rPr lang="en-US" sz="17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7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7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7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  <m:sSub>
                          <m:sSubPr>
                            <m:ctrlPr>
                              <a:rPr lang="en-US" sz="17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ij</m:t>
                            </m:r>
                          </m:sub>
                        </m:sSub>
                        <m:d>
                          <m:dPr>
                            <m:ctrlPr>
                              <a:rPr lang="en-US" sz="17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  <m:r>
                      <a:rPr lang="en-US" sz="17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,  </a:t>
                </a:r>
                <a:r>
                  <a:rPr lang="en-US" sz="1700" dirty="0" err="1">
                    <a:solidFill>
                      <a:schemeClr val="tx1"/>
                    </a:solidFill>
                    <a:latin typeface="Calibri" panose="020F0502020204030204"/>
                  </a:rPr>
                  <a:t>s.t.</a:t>
                </a:r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00E044-368A-9001-0668-8A7F2E7D2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262" y="1154903"/>
                <a:ext cx="5577886" cy="386965"/>
              </a:xfrm>
              <a:prstGeom prst="rect">
                <a:avLst/>
              </a:prstGeom>
              <a:blipFill>
                <a:blip r:embed="rId5"/>
                <a:stretch>
                  <a:fillRect t="-85294" b="-1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0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Kernel decomposition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70EA6B4C-FB99-D65C-F61C-D2548F3C26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709" y="557261"/>
                <a:ext cx="8583084" cy="46215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/>
                  <a:t>Mercer’s theorem (eigen decomposition of kernel)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28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9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900" i="0"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en-US" sz="1900" b="0" i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9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</m:sSubSup>
                  </m:oMath>
                </a14:m>
                <a:r>
                  <a:rPr lang="en-US" sz="1900" dirty="0"/>
                  <a:t> are eigen values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9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ϕ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9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9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19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1900" i="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en-US" sz="1900" i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9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</m:sSubSup>
                  </m:oMath>
                </a14:m>
                <a:r>
                  <a:rPr lang="en-US" sz="1900" dirty="0"/>
                  <a:t> are orthonormal eigen functions.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/>
                  <a:t>Basis expansion of spatial kernels </a:t>
                </a:r>
                <a:r>
                  <a:rPr lang="en-US" sz="1500" dirty="0"/>
                  <a:t>[Shi and Kang, 2015]</a:t>
                </a:r>
                <a:r>
                  <a:rPr lang="en-US" sz="1900" dirty="0"/>
                  <a:t>.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/>
                  <a:t>Gaussian prior on basis coefficients. </a:t>
                </a:r>
              </a:p>
              <a:p>
                <a:pPr marL="257175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endParaRPr lang="en-US" sz="1900" dirty="0"/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70EA6B4C-FB99-D65C-F61C-D2548F3C2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9" y="557261"/>
                <a:ext cx="8583084" cy="4621598"/>
              </a:xfrm>
              <a:prstGeom prst="rect">
                <a:avLst/>
              </a:prstGeom>
              <a:blipFill>
                <a:blip r:embed="rId3"/>
                <a:stretch>
                  <a:fillRect l="-8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835745-4F57-B022-BBB1-26E45E72424C}"/>
                  </a:ext>
                </a:extLst>
              </p:cNvPr>
              <p:cNvSpPr txBox="1"/>
              <p:nvPr/>
            </p:nvSpPr>
            <p:spPr>
              <a:xfrm>
                <a:off x="3065784" y="1250276"/>
                <a:ext cx="3341310" cy="80567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US" sz="17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835745-4F57-B022-BBB1-26E45E724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784" y="1250276"/>
                <a:ext cx="3341310" cy="805670"/>
              </a:xfrm>
              <a:prstGeom prst="rect">
                <a:avLst/>
              </a:prstGeom>
              <a:blipFill>
                <a:blip r:embed="rId4"/>
                <a:stretch>
                  <a:fillRect t="-93939" b="-146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E70D21-9FA2-6AF8-6199-2F9EC6611461}"/>
                  </a:ext>
                </a:extLst>
              </p:cNvPr>
              <p:cNvSpPr txBox="1"/>
              <p:nvPr/>
            </p:nvSpPr>
            <p:spPr>
              <a:xfrm>
                <a:off x="2609708" y="3552524"/>
                <a:ext cx="4253461" cy="4748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ij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17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l-GR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sup>
                          </m:sSup>
                          <m: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</m:t>
                          </m:r>
                          <m: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ij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sup>
                      </m:sSubSup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η</m:t>
                              </m:r>
                            </m:sup>
                          </m:sSup>
                          <m: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</m:t>
                          </m:r>
                          <m: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</m:sup>
                      </m:sSubSup>
                    </m:oMath>
                  </m:oMathPara>
                </a14:m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E70D21-9FA2-6AF8-6199-2F9EC6611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9708" y="3552524"/>
                <a:ext cx="4253461" cy="474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22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Decoupling of estimation and selection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70EA6B4C-FB99-D65C-F61C-D2548F3C26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126" y="869442"/>
                <a:ext cx="8583084" cy="3231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/>
                  <a:t>Decoupling of estimation </a:t>
                </a:r>
                <a14:m>
                  <m:oMath xmlns:m="http://schemas.openxmlformats.org/officeDocument/2006/math"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9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900" dirty="0"/>
                  <a:t> and selection </a:t>
                </a:r>
                <a14:m>
                  <m:oMath xmlns:m="http://schemas.openxmlformats.org/officeDocument/2006/math"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9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900" dirty="0"/>
                  <a:t>.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/>
                  <a:t>Selection prior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19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m:rPr>
                        <m:sty m:val="p"/>
                      </m:rP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Ber</m:t>
                    </m:r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ij</m:t>
                        </m:r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900" dirty="0"/>
                  <a:t>.</a:t>
                </a:r>
              </a:p>
              <a:p>
                <a:pPr marL="257175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endParaRPr lang="en-US" sz="1900" dirty="0"/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70EA6B4C-FB99-D65C-F61C-D2548F3C2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26" y="869442"/>
                <a:ext cx="8583084" cy="3231499"/>
              </a:xfrm>
              <a:prstGeom prst="rect">
                <a:avLst/>
              </a:prstGeom>
              <a:blipFill>
                <a:blip r:embed="rId3"/>
                <a:stretch>
                  <a:fillRect l="-10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6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Hierarchical Global and Local Inference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382E6731-0FDC-6CC5-CDF4-8BDF8A6081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471" y="720438"/>
                <a:ext cx="4762905" cy="41239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Hypothesis: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≡0</m:t>
                    </m:r>
                  </m:oMath>
                </a14:m>
                <a:r>
                  <a:rPr lang="en-US" sz="2000" dirty="0"/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Global edge probability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Local edge probability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382E6731-0FDC-6CC5-CDF4-8BDF8A608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1" y="720438"/>
                <a:ext cx="4762905" cy="4123987"/>
              </a:xfrm>
              <a:prstGeom prst="rect">
                <a:avLst/>
              </a:prstGeom>
              <a:blipFill>
                <a:blip r:embed="rId3"/>
                <a:stretch>
                  <a:fillRect l="-15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FB5923-91A3-581D-D490-A03C59281621}"/>
                  </a:ext>
                </a:extLst>
              </p:cNvPr>
              <p:cNvSpPr txBox="1"/>
              <p:nvPr/>
            </p:nvSpPr>
            <p:spPr>
              <a:xfrm>
                <a:off x="468886" y="2366037"/>
                <a:ext cx="4272877" cy="39684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d>
                        <m:dPr>
                          <m:begChr m:val="{"/>
                          <m:endChr m:val="|"/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7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ij</m:t>
                              </m:r>
                            </m:sub>
                          </m:sSub>
                          <m: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 </m:t>
                          </m:r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ij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sz="17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 ∀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17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FB5923-91A3-581D-D490-A03C59281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86" y="2366037"/>
                <a:ext cx="4272877" cy="396840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FA29A65-A371-E393-90FD-43F553354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878" y="537237"/>
            <a:ext cx="3437434" cy="182880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3DAE3F-E74A-48D1-3C7E-5D8FC824A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271" y="2829566"/>
            <a:ext cx="2082648" cy="219456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1816C8-1AEF-1FC1-6E16-090104E5199A}"/>
                  </a:ext>
                </a:extLst>
              </p:cNvPr>
              <p:cNvSpPr txBox="1"/>
              <p:nvPr/>
            </p:nvSpPr>
            <p:spPr>
              <a:xfrm>
                <a:off x="468885" y="3813267"/>
                <a:ext cx="4272877" cy="39684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d>
                        <m:dPr>
                          <m:begChr m:val="{"/>
                          <m:endChr m:val="|"/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7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ij</m:t>
                              </m:r>
                            </m:sub>
                          </m:sSub>
                          <m: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0 </m:t>
                          </m:r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ij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7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≢</m:t>
                      </m:r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some</m:t>
                      </m:r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17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}</m:t>
                      </m:r>
                    </m:oMath>
                  </m:oMathPara>
                </a14:m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1816C8-1AEF-1FC1-6E16-090104E51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85" y="3813267"/>
                <a:ext cx="4272877" cy="396840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10F460-1D75-891B-2521-CBC73F97FA40}"/>
              </a:ext>
            </a:extLst>
          </p:cNvPr>
          <p:cNvCxnSpPr>
            <a:cxnSpLocks/>
          </p:cNvCxnSpPr>
          <p:nvPr/>
        </p:nvCxnSpPr>
        <p:spPr>
          <a:xfrm>
            <a:off x="7078475" y="2406664"/>
            <a:ext cx="2120" cy="381574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A7FDD3E-1126-7F94-D20F-F98A11CC7076}"/>
              </a:ext>
            </a:extLst>
          </p:cNvPr>
          <p:cNvSpPr txBox="1"/>
          <p:nvPr/>
        </p:nvSpPr>
        <p:spPr>
          <a:xfrm>
            <a:off x="7404847" y="251908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Hierarchical Global and Local Inference</a:t>
            </a:r>
            <a:endParaRPr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82E6731-0FDC-6CC5-CDF4-8BDF8A608115}"/>
              </a:ext>
            </a:extLst>
          </p:cNvPr>
          <p:cNvSpPr txBox="1">
            <a:spLocks/>
          </p:cNvSpPr>
          <p:nvPr/>
        </p:nvSpPr>
        <p:spPr>
          <a:xfrm>
            <a:off x="161646" y="447371"/>
            <a:ext cx="3676728" cy="41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endParaRPr lang="en-US" sz="2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D82E50-F97B-9E09-75F8-A2E8CBB5F88A}"/>
              </a:ext>
            </a:extLst>
          </p:cNvPr>
          <p:cNvCxnSpPr>
            <a:cxnSpLocks/>
          </p:cNvCxnSpPr>
          <p:nvPr/>
        </p:nvCxnSpPr>
        <p:spPr>
          <a:xfrm flipH="1">
            <a:off x="4882201" y="2854112"/>
            <a:ext cx="2262318" cy="304939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1DEE41-8361-7409-1C66-81CE775B4FDC}"/>
              </a:ext>
            </a:extLst>
          </p:cNvPr>
          <p:cNvCxnSpPr>
            <a:cxnSpLocks/>
          </p:cNvCxnSpPr>
          <p:nvPr/>
        </p:nvCxnSpPr>
        <p:spPr>
          <a:xfrm>
            <a:off x="7144519" y="2455177"/>
            <a:ext cx="0" cy="39893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2E8F5297-5F4A-67CC-8700-816B27089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025" y="3296057"/>
            <a:ext cx="1808370" cy="173736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8D296C-9A85-D3CF-94B1-F3DC926D1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58" y="626944"/>
            <a:ext cx="3867113" cy="205740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2684C-AD5E-F870-EA5F-DB7F138C3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459" y="613986"/>
            <a:ext cx="1995871" cy="210312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5A898E-9F20-2D4D-EB72-94F6C9D05BA1}"/>
              </a:ext>
            </a:extLst>
          </p:cNvPr>
          <p:cNvCxnSpPr>
            <a:cxnSpLocks/>
          </p:cNvCxnSpPr>
          <p:nvPr/>
        </p:nvCxnSpPr>
        <p:spPr>
          <a:xfrm>
            <a:off x="4700588" y="1741746"/>
            <a:ext cx="1285433" cy="0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C77186-1F66-B361-399A-DDC6AAD22ABF}"/>
              </a:ext>
            </a:extLst>
          </p:cNvPr>
          <p:cNvCxnSpPr>
            <a:cxnSpLocks/>
          </p:cNvCxnSpPr>
          <p:nvPr/>
        </p:nvCxnSpPr>
        <p:spPr>
          <a:xfrm flipH="1">
            <a:off x="2556614" y="4120069"/>
            <a:ext cx="600924" cy="0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A49D50A-F997-ABD3-0959-6BE9A1BB3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90" y="3250337"/>
            <a:ext cx="1737670" cy="178308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17C7CA-FAB0-7225-80E6-2A8B9D989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628" y="3296057"/>
            <a:ext cx="3744555" cy="1737360"/>
          </a:xfrm>
          <a:prstGeom prst="rect">
            <a:avLst/>
          </a:prstGeom>
          <a:ln w="25400">
            <a:solidFill>
              <a:schemeClr val="accent1">
                <a:shade val="15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FE2AB0-F9DB-747A-EE57-8CBE81567B30}"/>
              </a:ext>
            </a:extLst>
          </p:cNvPr>
          <p:cNvSpPr txBox="1"/>
          <p:nvPr/>
        </p:nvSpPr>
        <p:spPr>
          <a:xfrm>
            <a:off x="5423647" y="294042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9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dirty="0">
                <a:latin typeface="Lora"/>
                <a:ea typeface="Lora"/>
                <a:cs typeface="Lora"/>
                <a:sym typeface="Lora"/>
              </a:rPr>
              <a:t>Tumor Microenvironment (TME)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26" name="Google Shape;12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8300" y="1559573"/>
            <a:ext cx="4633725" cy="25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8"/>
          <p:cNvSpPr txBox="1">
            <a:spLocks noGrp="1"/>
          </p:cNvSpPr>
          <p:nvPr>
            <p:ph type="subTitle" idx="4294967295"/>
          </p:nvPr>
        </p:nvSpPr>
        <p:spPr>
          <a:xfrm>
            <a:off x="-1" y="591058"/>
            <a:ext cx="4572001" cy="455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839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Ecosystem surrounding the tumor</a:t>
            </a:r>
            <a:r>
              <a:rPr lang="en" sz="2000" dirty="0"/>
              <a:t> c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onsisting of different types of cells.</a:t>
            </a:r>
            <a:endParaRPr sz="20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None/>
            </a:pPr>
            <a:endParaRPr sz="10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Constant </a:t>
            </a:r>
            <a:r>
              <a:rPr lang="en" sz="2000" b="0" i="0" strike="noStrike" cap="none" dirty="0">
                <a:solidFill>
                  <a:srgbClr val="0070C0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interaction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between tumor and its microenvironment (positive or negative).</a:t>
            </a:r>
            <a:endParaRPr sz="20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None/>
            </a:pPr>
            <a:endParaRPr sz="10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Especially relevant for immunotherapy.</a:t>
            </a:r>
            <a:endParaRPr sz="20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None/>
            </a:pPr>
            <a:endParaRPr sz="10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New spatial technologies such as spat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ia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 transcriptomics allow systematic assessment of TME.</a:t>
            </a:r>
            <a:endParaRPr sz="2000" b="1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8" name="Google Shape;128;p28"/>
          <p:cNvSpPr txBox="1"/>
          <p:nvPr/>
        </p:nvSpPr>
        <p:spPr>
          <a:xfrm>
            <a:off x="7244525" y="4232444"/>
            <a:ext cx="1840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Source: MD Anderson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Application of SGR on Breast Cancer Data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A8A37-EC2D-A9AC-0FDF-07E98E98AFBF}"/>
              </a:ext>
            </a:extLst>
          </p:cNvPr>
          <p:cNvSpPr txBox="1"/>
          <p:nvPr/>
        </p:nvSpPr>
        <p:spPr>
          <a:xfrm>
            <a:off x="173278" y="3777988"/>
            <a:ext cx="77053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Breast Cancer Data </a:t>
            </a:r>
            <a:r>
              <a:rPr lang="en-US" sz="1500" dirty="0">
                <a:latin typeface="Quattrocento Sans" panose="020B0502050000020003" pitchFamily="34" charset="0"/>
              </a:rPr>
              <a:t>[10x Genomics]</a:t>
            </a:r>
            <a:r>
              <a:rPr lang="en-US" sz="1800" dirty="0">
                <a:latin typeface="Quattrocento Sans" panose="020B0502050000020003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79 T-cell signature genes </a:t>
            </a:r>
            <a:r>
              <a:rPr lang="en-US" sz="1500" dirty="0">
                <a:latin typeface="Quattrocento Sans" panose="020B0502050000020003" pitchFamily="34" charset="0"/>
              </a:rPr>
              <a:t>[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Quattrocento Sans" panose="020B0502050000020003" pitchFamily="34" charset="0"/>
                <a:ea typeface="Quattrocento Sans"/>
                <a:cs typeface="Quattrocento Sans"/>
                <a:sym typeface="Quattrocento Sans"/>
              </a:rPr>
              <a:t>Nirmal et al 2018] and ~5000 spatial locations</a:t>
            </a:r>
            <a:r>
              <a:rPr lang="en-US" sz="1800" dirty="0">
                <a:latin typeface="Quattrocento Sans" panose="020B0502050000020003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Pathology based region annotation.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5AFC1-79E9-DC29-A78C-A4193B3B769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51" y="761133"/>
            <a:ext cx="2423160" cy="2697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850BC-1CD9-12B3-5ABC-552C66BE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705" y="738273"/>
            <a:ext cx="264875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1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Spatially varying edges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753FC-562E-C2E6-A423-29A4FCB3B3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45162" y="441759"/>
            <a:ext cx="2921188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6992BB-C275-643E-4E79-0FF16C3DE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24" y="1042416"/>
            <a:ext cx="328942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B55671-3696-D394-8E9E-69CE9F70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Spatially varying networks for T-cell signature genes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126FFD-0FAF-5706-DBCD-886E61B1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77" y="846667"/>
            <a:ext cx="3290685" cy="3886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E9D557-FA4E-6F8E-18E0-C095D90C64CA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432501" y="1833395"/>
            <a:ext cx="856204" cy="342481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74F26EF-C213-9BF7-4E9B-BC7054CEB7BA}"/>
              </a:ext>
            </a:extLst>
          </p:cNvPr>
          <p:cNvSpPr>
            <a:spLocks noChangeAspect="1"/>
          </p:cNvSpPr>
          <p:nvPr/>
        </p:nvSpPr>
        <p:spPr>
          <a:xfrm>
            <a:off x="3277992" y="2165163"/>
            <a:ext cx="73152" cy="73152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7C84E2-E4CC-C3D5-BB5D-3CA64942EEFA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2320829" y="3739602"/>
            <a:ext cx="1022969" cy="122353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08F9842-6FF6-C161-D052-8D84D82F374C}"/>
              </a:ext>
            </a:extLst>
          </p:cNvPr>
          <p:cNvSpPr>
            <a:spLocks noChangeAspect="1"/>
          </p:cNvSpPr>
          <p:nvPr/>
        </p:nvSpPr>
        <p:spPr>
          <a:xfrm>
            <a:off x="3343798" y="3703026"/>
            <a:ext cx="73152" cy="73152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AE2C6E5-BF4B-224B-301D-D9B16A8A6F57}"/>
              </a:ext>
            </a:extLst>
          </p:cNvPr>
          <p:cNvSpPr>
            <a:spLocks noChangeAspect="1"/>
          </p:cNvSpPr>
          <p:nvPr/>
        </p:nvSpPr>
        <p:spPr>
          <a:xfrm>
            <a:off x="5563964" y="2538878"/>
            <a:ext cx="73152" cy="73152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2348ED-B608-822F-56ED-D12D89085FB6}"/>
              </a:ext>
            </a:extLst>
          </p:cNvPr>
          <p:cNvCxnSpPr>
            <a:cxnSpLocks/>
          </p:cNvCxnSpPr>
          <p:nvPr/>
        </p:nvCxnSpPr>
        <p:spPr>
          <a:xfrm flipV="1">
            <a:off x="5649095" y="2238315"/>
            <a:ext cx="883515" cy="333435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1A0C430-A410-6823-0C56-1EEF226376C6}"/>
              </a:ext>
            </a:extLst>
          </p:cNvPr>
          <p:cNvSpPr txBox="1"/>
          <p:nvPr/>
        </p:nvSpPr>
        <p:spPr>
          <a:xfrm>
            <a:off x="6420938" y="3409428"/>
            <a:ext cx="2780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Quattrocento Sans" panose="020B0502050000020003" pitchFamily="34" charset="0"/>
              </a:rPr>
              <a:t>Node sizes are proportional to number 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sz="1600" dirty="0">
                <a:latin typeface="Quattrocento Sans" panose="020B0502050000020003" pitchFamily="34" charset="0"/>
              </a:rPr>
              <a:t>      of connected edges.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Quattrocento Sans" panose="020B0502050000020003" pitchFamily="34" charset="0"/>
              </a:rPr>
              <a:t>Sign: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0F2FF7C-2E22-99B2-DBC8-822D3AE009F3}"/>
              </a:ext>
            </a:extLst>
          </p:cNvPr>
          <p:cNvGrpSpPr/>
          <p:nvPr/>
        </p:nvGrpSpPr>
        <p:grpSpPr>
          <a:xfrm>
            <a:off x="7209694" y="4382490"/>
            <a:ext cx="1373152" cy="615553"/>
            <a:chOff x="7209694" y="4382490"/>
            <a:chExt cx="1373152" cy="6155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03FF2A-6EBD-6F1E-2662-4D3F972B41EB}"/>
                </a:ext>
              </a:extLst>
            </p:cNvPr>
            <p:cNvSpPr txBox="1"/>
            <p:nvPr/>
          </p:nvSpPr>
          <p:spPr>
            <a:xfrm>
              <a:off x="7209694" y="4382490"/>
              <a:ext cx="136460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Quattrocento Sans" panose="020B0502050000020003" pitchFamily="34" charset="0"/>
                </a:rPr>
                <a:t>Positive</a:t>
              </a:r>
              <a:r>
                <a:rPr lang="en-US" dirty="0"/>
                <a:t>   </a:t>
              </a:r>
            </a:p>
            <a:p>
              <a:endParaRPr lang="en-US" sz="600" dirty="0"/>
            </a:p>
            <a:p>
              <a:r>
                <a:rPr lang="en-US" dirty="0">
                  <a:latin typeface="Quattrocento Sans" panose="020B0502050000020003" pitchFamily="34" charset="0"/>
                </a:rPr>
                <a:t>Negative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6891922-6E6D-4C7C-E4AB-E754D0676F7F}"/>
                </a:ext>
              </a:extLst>
            </p:cNvPr>
            <p:cNvCxnSpPr>
              <a:cxnSpLocks/>
            </p:cNvCxnSpPr>
            <p:nvPr/>
          </p:nvCxnSpPr>
          <p:spPr>
            <a:xfrm>
              <a:off x="8075776" y="4537817"/>
              <a:ext cx="493776" cy="0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3579EE1-AFAD-F70A-F4F7-853274F1D2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2868" y="4844040"/>
              <a:ext cx="489978" cy="0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2801C0A-F152-5A4A-103C-E80C61890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55" y="692203"/>
            <a:ext cx="2079580" cy="2148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B5458-B4BC-D219-44BB-66739C737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26" y="2930301"/>
            <a:ext cx="2092431" cy="2148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2C425-DF86-C777-81AF-55C603B77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589" y="781461"/>
            <a:ext cx="2063878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30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Hub genes</a:t>
            </a: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B2D8D-C737-5D04-07C3-10C10F2E06A5}"/>
              </a:ext>
            </a:extLst>
          </p:cNvPr>
          <p:cNvSpPr txBox="1"/>
          <p:nvPr/>
        </p:nvSpPr>
        <p:spPr>
          <a:xfrm>
            <a:off x="4709438" y="1017270"/>
            <a:ext cx="386486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en-US" sz="1800" u="sng" dirty="0"/>
              <a:t>Biologically relevant findings</a:t>
            </a:r>
            <a:endParaRPr lang="en-US" sz="1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1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BIN2 (score = 0.93) plays role in endocytosis </a:t>
            </a:r>
            <a:r>
              <a:rPr lang="en-US" sz="1500" dirty="0">
                <a:latin typeface="Quattrocento Sans" panose="020B0502050000020003" pitchFamily="34" charset="0"/>
              </a:rPr>
              <a:t>[Sanchez-</a:t>
            </a:r>
            <a:r>
              <a:rPr lang="en-US" sz="1500" dirty="0" err="1">
                <a:latin typeface="Quattrocento Sans" panose="020B0502050000020003" pitchFamily="34" charset="0"/>
              </a:rPr>
              <a:t>Barrena</a:t>
            </a:r>
            <a:r>
              <a:rPr lang="en-US" sz="1500" dirty="0">
                <a:latin typeface="Quattrocento Sans" panose="020B0502050000020003" pitchFamily="34" charset="0"/>
              </a:rPr>
              <a:t> et al., 2012]</a:t>
            </a:r>
            <a:r>
              <a:rPr lang="en-US" sz="1800" dirty="0">
                <a:latin typeface="Quattrocento Sans" panose="020B0502050000020003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1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Upregulation of CD3D (score = 0.87) points to T-cell immune infiltration</a:t>
            </a:r>
            <a:r>
              <a:rPr lang="en-US" sz="1500" dirty="0">
                <a:latin typeface="Quattrocento Sans" panose="020B0502050000020003" pitchFamily="34" charset="0"/>
              </a:rPr>
              <a:t> [Yang et al., 2020].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8B2A0-0D15-73D7-0C7C-D72FD68D3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38" r="1"/>
          <a:stretch/>
        </p:blipFill>
        <p:spPr>
          <a:xfrm>
            <a:off x="955630" y="1017270"/>
            <a:ext cx="2912199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280D1D-0A8B-34D0-3E5B-80C5FA15E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465" y="609600"/>
            <a:ext cx="8942760" cy="2554088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200" dirty="0"/>
              <a:t>Hierarchical Spatial Graphical Regression</a:t>
            </a:r>
            <a:br>
              <a:rPr lang="en-US" sz="3200" dirty="0"/>
            </a:b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56437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Motivating Data</a:t>
            </a:r>
            <a:endParaRPr dirty="0"/>
          </a:p>
        </p:txBody>
      </p:sp>
      <p:sp>
        <p:nvSpPr>
          <p:cNvPr id="2" name="Google Shape;790;p45">
            <a:extLst>
              <a:ext uri="{FF2B5EF4-FFF2-40B4-BE49-F238E27FC236}">
                <a16:creationId xmlns:a16="http://schemas.microsoft.com/office/drawing/2014/main" id="{078FD336-4610-52C0-19AC-70DBCB18290E}"/>
              </a:ext>
            </a:extLst>
          </p:cNvPr>
          <p:cNvSpPr txBox="1">
            <a:spLocks/>
          </p:cNvSpPr>
          <p:nvPr/>
        </p:nvSpPr>
        <p:spPr>
          <a:xfrm>
            <a:off x="113853" y="769633"/>
            <a:ext cx="5029302" cy="415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342900" indent="-342900">
              <a:spcBef>
                <a:spcPts val="0"/>
              </a:spcBef>
              <a:buClr>
                <a:srgbClr val="FFE166"/>
              </a:buClr>
              <a:buSzPts val="2880"/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n-lt"/>
              </a:rPr>
              <a:t>CosMx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>
                <a:latin typeface="+mn-lt"/>
                <a:sym typeface="Lora"/>
              </a:rPr>
              <a:t>Spatial Transcriptomics Dataset</a:t>
            </a:r>
            <a:endParaRPr lang="en-US" sz="18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Obtained from a melanoma patient’s from MD Anderson Cancer Center.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Genes on 24 fields of view (FOVs) are measured.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The dataset contains 131,395 cells * 960 genes with spatial coordinates.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Slide – Micro-environment (of tumor)</a:t>
            </a:r>
          </a:p>
          <a:p>
            <a:pPr marL="558800" lvl="1" indent="0">
              <a:buNone/>
            </a:pPr>
            <a:r>
              <a:rPr lang="en-US" sz="1800" dirty="0">
                <a:latin typeface="+mn-lt"/>
              </a:rPr>
              <a:t>	FOV – Nano-environment (of tumor)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58800" lvl="1" indent="0">
              <a:buFont typeface="Quattrocento Sans"/>
              <a:buNone/>
            </a:pPr>
            <a:endParaRPr lang="en-US" sz="2800" dirty="0"/>
          </a:p>
          <a:p>
            <a:pPr marL="192881" indent="-40480">
              <a:buFont typeface="Arial"/>
              <a:buNone/>
            </a:pPr>
            <a:endParaRPr lang="en-US" sz="1800" dirty="0"/>
          </a:p>
          <a:p>
            <a:pPr marL="76200" indent="0">
              <a:spcBef>
                <a:spcPts val="1092"/>
              </a:spcBef>
              <a:buFont typeface="Quattrocento Sans"/>
              <a:buNone/>
            </a:pPr>
            <a:endParaRPr lang="en-US" sz="1800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2E27474-3A6C-308A-815A-D1764282ED11}"/>
              </a:ext>
            </a:extLst>
          </p:cNvPr>
          <p:cNvSpPr/>
          <p:nvPr/>
        </p:nvSpPr>
        <p:spPr>
          <a:xfrm>
            <a:off x="7454885" y="2798163"/>
            <a:ext cx="861568" cy="409575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9E76B01-664C-B447-AE2D-ADA4E0518642}"/>
              </a:ext>
            </a:extLst>
          </p:cNvPr>
          <p:cNvSpPr txBox="1"/>
          <p:nvPr/>
        </p:nvSpPr>
        <p:spPr>
          <a:xfrm>
            <a:off x="7790887" y="3635148"/>
            <a:ext cx="93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FOV 23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8E23C990-C8AA-9164-7A41-43C92B347B91}"/>
              </a:ext>
            </a:extLst>
          </p:cNvPr>
          <p:cNvSpPr txBox="1"/>
          <p:nvPr/>
        </p:nvSpPr>
        <p:spPr>
          <a:xfrm>
            <a:off x="7361832" y="4371647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FOV 22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1EC4428-D78C-9EE5-F540-4B17367A1A31}"/>
              </a:ext>
            </a:extLst>
          </p:cNvPr>
          <p:cNvSpPr txBox="1"/>
          <p:nvPr/>
        </p:nvSpPr>
        <p:spPr>
          <a:xfrm>
            <a:off x="5916214" y="446457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FOV 25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E81EF73-BD98-F740-4072-69420EC29235}"/>
              </a:ext>
            </a:extLst>
          </p:cNvPr>
          <p:cNvSpPr txBox="1"/>
          <p:nvPr/>
        </p:nvSpPr>
        <p:spPr>
          <a:xfrm rot="16200000">
            <a:off x="4636095" y="1725078"/>
            <a:ext cx="253577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Slide Overview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88715BA-AE61-B1CE-DD7D-B04AB2D042E5}"/>
              </a:ext>
            </a:extLst>
          </p:cNvPr>
          <p:cNvSpPr txBox="1"/>
          <p:nvPr/>
        </p:nvSpPr>
        <p:spPr>
          <a:xfrm>
            <a:off x="7629003" y="1411651"/>
            <a:ext cx="324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461AE10-0D68-B443-DA07-52C529FC3226}"/>
              </a:ext>
            </a:extLst>
          </p:cNvPr>
          <p:cNvSpPr txBox="1"/>
          <p:nvPr/>
        </p:nvSpPr>
        <p:spPr>
          <a:xfrm>
            <a:off x="7345739" y="1236544"/>
            <a:ext cx="324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24E6E01-509D-47B5-6886-E064CA2ECF7C}"/>
              </a:ext>
            </a:extLst>
          </p:cNvPr>
          <p:cNvSpPr txBox="1"/>
          <p:nvPr/>
        </p:nvSpPr>
        <p:spPr>
          <a:xfrm>
            <a:off x="7426911" y="2203629"/>
            <a:ext cx="324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777EC8B-DC13-22BA-07FD-57359D296A83}"/>
              </a:ext>
            </a:extLst>
          </p:cNvPr>
          <p:cNvSpPr txBox="1"/>
          <p:nvPr/>
        </p:nvSpPr>
        <p:spPr>
          <a:xfrm>
            <a:off x="7353811" y="2589422"/>
            <a:ext cx="3248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2743115-3EB1-12D8-C93E-C012517D67B8}"/>
              </a:ext>
            </a:extLst>
          </p:cNvPr>
          <p:cNvSpPr txBox="1"/>
          <p:nvPr/>
        </p:nvSpPr>
        <p:spPr>
          <a:xfrm>
            <a:off x="6849595" y="3541024"/>
            <a:ext cx="93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FOV 18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D3286A3-9261-81F4-A6CC-B481D71416F2}"/>
              </a:ext>
            </a:extLst>
          </p:cNvPr>
          <p:cNvSpPr txBox="1"/>
          <p:nvPr/>
        </p:nvSpPr>
        <p:spPr>
          <a:xfrm>
            <a:off x="6316191" y="4087871"/>
            <a:ext cx="93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FOV 17</a:t>
            </a:r>
          </a:p>
        </p:txBody>
      </p:sp>
      <p:pic>
        <p:nvPicPr>
          <p:cNvPr id="146" name="Picture 145" descr="Icon&#10;&#10;Description automatically generated">
            <a:extLst>
              <a:ext uri="{FF2B5EF4-FFF2-40B4-BE49-F238E27FC236}">
                <a16:creationId xmlns:a16="http://schemas.microsoft.com/office/drawing/2014/main" id="{28AA7584-B5AD-080C-6B56-D67F88FEA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30" y="677822"/>
            <a:ext cx="2388911" cy="2436410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62F2798-4C23-54BF-4D81-B76DA9AAF78D}"/>
              </a:ext>
            </a:extLst>
          </p:cNvPr>
          <p:cNvGrpSpPr>
            <a:grpSpLocks noChangeAspect="1"/>
          </p:cNvGrpSpPr>
          <p:nvPr/>
        </p:nvGrpSpPr>
        <p:grpSpPr>
          <a:xfrm>
            <a:off x="6176411" y="3181203"/>
            <a:ext cx="2303855" cy="1639410"/>
            <a:chOff x="2119233" y="599155"/>
            <a:chExt cx="7953532" cy="5659691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303E742D-28FB-9DB1-201A-E108FB8E0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9233" y="599155"/>
              <a:ext cx="7953532" cy="5659691"/>
            </a:xfrm>
            <a:prstGeom prst="rect">
              <a:avLst/>
            </a:prstGeom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13F7243-B308-566E-5780-6BDD66914DA3}"/>
                </a:ext>
              </a:extLst>
            </p:cNvPr>
            <p:cNvSpPr txBox="1"/>
            <p:nvPr/>
          </p:nvSpPr>
          <p:spPr>
            <a:xfrm>
              <a:off x="3722199" y="983963"/>
              <a:ext cx="1117631" cy="153779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F2E5C13-A930-F869-B9A7-077260A344A5}"/>
                </a:ext>
              </a:extLst>
            </p:cNvPr>
            <p:cNvSpPr txBox="1"/>
            <p:nvPr/>
          </p:nvSpPr>
          <p:spPr>
            <a:xfrm>
              <a:off x="5900708" y="1139956"/>
              <a:ext cx="1117631" cy="153779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6720D11-907D-DBFA-EFD8-FD25B6B61437}"/>
                </a:ext>
              </a:extLst>
            </p:cNvPr>
            <p:cNvSpPr txBox="1"/>
            <p:nvPr/>
          </p:nvSpPr>
          <p:spPr>
            <a:xfrm>
              <a:off x="8143059" y="1502380"/>
              <a:ext cx="1336174" cy="8500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3D9F7F2D-AE6E-49FB-90D4-BCC495EA974F}"/>
                </a:ext>
              </a:extLst>
            </p:cNvPr>
            <p:cNvSpPr txBox="1"/>
            <p:nvPr/>
          </p:nvSpPr>
          <p:spPr>
            <a:xfrm>
              <a:off x="7658533" y="3519895"/>
              <a:ext cx="1156970" cy="8500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08D021E9-B658-A6D2-7121-20DEA60E100E}"/>
                </a:ext>
              </a:extLst>
            </p:cNvPr>
            <p:cNvSpPr txBox="1"/>
            <p:nvPr/>
          </p:nvSpPr>
          <p:spPr>
            <a:xfrm>
              <a:off x="5660162" y="3236840"/>
              <a:ext cx="1280385" cy="8500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5D36B48-3A2A-9448-955A-1356FE426649}"/>
                </a:ext>
              </a:extLst>
            </p:cNvPr>
            <p:cNvSpPr txBox="1"/>
            <p:nvPr/>
          </p:nvSpPr>
          <p:spPr>
            <a:xfrm>
              <a:off x="3517893" y="2981230"/>
              <a:ext cx="1179803" cy="8500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sp>
        <p:nvSpPr>
          <p:cNvPr id="148" name="Oval 147">
            <a:extLst>
              <a:ext uri="{FF2B5EF4-FFF2-40B4-BE49-F238E27FC236}">
                <a16:creationId xmlns:a16="http://schemas.microsoft.com/office/drawing/2014/main" id="{564B0C9E-7900-7E04-16DA-D04382F47D4C}"/>
              </a:ext>
            </a:extLst>
          </p:cNvPr>
          <p:cNvSpPr>
            <a:spLocks noChangeAspect="1"/>
          </p:cNvSpPr>
          <p:nvPr/>
        </p:nvSpPr>
        <p:spPr>
          <a:xfrm>
            <a:off x="7486583" y="1637282"/>
            <a:ext cx="770951" cy="770951"/>
          </a:xfrm>
          <a:prstGeom prst="ellipse">
            <a:avLst/>
          </a:prstGeom>
          <a:noFill/>
          <a:ln w="317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7A124FF-8CFF-35CA-F948-5707BDAC7E36}"/>
              </a:ext>
            </a:extLst>
          </p:cNvPr>
          <p:cNvCxnSpPr>
            <a:cxnSpLocks/>
          </p:cNvCxnSpPr>
          <p:nvPr/>
        </p:nvCxnSpPr>
        <p:spPr>
          <a:xfrm flipV="1">
            <a:off x="6985488" y="2245100"/>
            <a:ext cx="587730" cy="951123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DAC93B11-CFFE-8873-4AF2-7A848A02B08B}"/>
              </a:ext>
            </a:extLst>
          </p:cNvPr>
          <p:cNvCxnSpPr>
            <a:cxnSpLocks/>
          </p:cNvCxnSpPr>
          <p:nvPr/>
        </p:nvCxnSpPr>
        <p:spPr>
          <a:xfrm flipH="1">
            <a:off x="7766609" y="2389111"/>
            <a:ext cx="164917" cy="747127"/>
          </a:xfrm>
          <a:prstGeom prst="line">
            <a:avLst/>
          </a:prstGeom>
          <a:ln w="3175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2C4A2FB1-D905-40AE-DA1C-4C6D11072465}"/>
              </a:ext>
            </a:extLst>
          </p:cNvPr>
          <p:cNvSpPr txBox="1"/>
          <p:nvPr/>
        </p:nvSpPr>
        <p:spPr>
          <a:xfrm rot="16200000">
            <a:off x="5050793" y="3846157"/>
            <a:ext cx="170638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FOV Magnification</a:t>
            </a:r>
          </a:p>
        </p:txBody>
      </p:sp>
      <p:sp>
        <p:nvSpPr>
          <p:cNvPr id="160" name="Google Shape;128;p28">
            <a:extLst>
              <a:ext uri="{FF2B5EF4-FFF2-40B4-BE49-F238E27FC236}">
                <a16:creationId xmlns:a16="http://schemas.microsoft.com/office/drawing/2014/main" id="{62ABD48A-571B-E4CD-55C5-138E96A0C508}"/>
              </a:ext>
            </a:extLst>
          </p:cNvPr>
          <p:cNvSpPr txBox="1"/>
          <p:nvPr/>
        </p:nvSpPr>
        <p:spPr>
          <a:xfrm>
            <a:off x="6587743" y="4841426"/>
            <a:ext cx="1840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Source: MD Anderson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854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07A962-BBE8-73BA-07D4-7BC87D9D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Structure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FFF742-A371-D8D5-D177-98B88190F2FD}"/>
              </a:ext>
            </a:extLst>
          </p:cNvPr>
          <p:cNvGrpSpPr/>
          <p:nvPr/>
        </p:nvGrpSpPr>
        <p:grpSpPr>
          <a:xfrm>
            <a:off x="316200" y="820664"/>
            <a:ext cx="3464267" cy="2156749"/>
            <a:chOff x="2701518" y="120178"/>
            <a:chExt cx="3464267" cy="21567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A15744-F28F-871B-FB34-8FAB4D7D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6591" y="448127"/>
              <a:ext cx="3437434" cy="1828800"/>
            </a:xfrm>
            <a:prstGeom prst="rect">
              <a:avLst/>
            </a:prstGeom>
            <a:ln w="25400">
              <a:solidFill>
                <a:schemeClr val="accent1">
                  <a:shade val="15000"/>
                </a:schemeClr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CFA8073-10B3-720F-F64A-A0641C286D0D}"/>
                    </a:ext>
                  </a:extLst>
                </p:cNvPr>
                <p:cNvSpPr txBox="1"/>
                <p:nvPr/>
              </p:nvSpPr>
              <p:spPr>
                <a:xfrm>
                  <a:off x="2701518" y="120178"/>
                  <a:ext cx="3464267" cy="30777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Single Sample: </a:t>
                  </a:r>
                  <a14:m>
                    <m:oMath xmlns:m="http://schemas.openxmlformats.org/officeDocument/2006/math">
                      <m:r>
                        <a:rPr lang="en-US" sz="1400" b="1" i="0" smtClean="0">
                          <a:latin typeface="Cambria Math" panose="02040503050406030204" pitchFamily="18" charset="0"/>
                        </a:rPr>
                        <m:t>𝐘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sty m:val="p"/>
                            </m:rPr>
                            <a:rPr lang="en-US" sz="1400" i="0">
                              <a:latin typeface="Cambria Math" panose="02040503050406030204" pitchFamily="18" charset="0"/>
                            </a:rPr>
                            <m:t>p</m:t>
                          </m:r>
                        </m:sup>
                      </m:sSup>
                    </m:oMath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CFA8073-10B3-720F-F64A-A0641C286D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1518" y="120178"/>
                  <a:ext cx="3464267" cy="307777"/>
                </a:xfrm>
                <a:prstGeom prst="rect">
                  <a:avLst/>
                </a:prstGeom>
                <a:blipFill>
                  <a:blip r:embed="rId3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694A04-6B38-4A8E-6B83-584DAA6F0290}"/>
              </a:ext>
            </a:extLst>
          </p:cNvPr>
          <p:cNvGrpSpPr/>
          <p:nvPr/>
        </p:nvGrpSpPr>
        <p:grpSpPr>
          <a:xfrm>
            <a:off x="4061796" y="847438"/>
            <a:ext cx="4747132" cy="4055889"/>
            <a:chOff x="4061796" y="847438"/>
            <a:chExt cx="4747132" cy="4055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5AC5316-8806-6F9E-6288-03702FB6BA27}"/>
                </a:ext>
              </a:extLst>
            </p:cNvPr>
            <p:cNvGrpSpPr/>
            <p:nvPr/>
          </p:nvGrpSpPr>
          <p:grpSpPr>
            <a:xfrm>
              <a:off x="5970955" y="847438"/>
              <a:ext cx="2315761" cy="1947898"/>
              <a:chOff x="761847" y="1801452"/>
              <a:chExt cx="2315761" cy="1947898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4496089-AFEF-8F30-96C6-CD8D01C89A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1847" y="2109940"/>
                <a:ext cx="2303855" cy="1639410"/>
                <a:chOff x="2119233" y="599155"/>
                <a:chExt cx="7953532" cy="5659691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2A5EA1DD-31F7-408A-B592-DD9983EE92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19233" y="599155"/>
                  <a:ext cx="7953532" cy="5659691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45A3985-99CA-AF8E-3D31-0191004912B4}"/>
                    </a:ext>
                  </a:extLst>
                </p:cNvPr>
                <p:cNvSpPr txBox="1"/>
                <p:nvPr/>
              </p:nvSpPr>
              <p:spPr>
                <a:xfrm>
                  <a:off x="3722199" y="983963"/>
                  <a:ext cx="1117631" cy="153779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17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8C712FA-4BCC-E8FA-19DC-4B176779128F}"/>
                    </a:ext>
                  </a:extLst>
                </p:cNvPr>
                <p:cNvSpPr txBox="1"/>
                <p:nvPr/>
              </p:nvSpPr>
              <p:spPr>
                <a:xfrm>
                  <a:off x="5900708" y="1139956"/>
                  <a:ext cx="1117631" cy="1537794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16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1A3E33B-1FD6-E1F6-C9A6-0E36A9C7F04B}"/>
                    </a:ext>
                  </a:extLst>
                </p:cNvPr>
                <p:cNvSpPr txBox="1"/>
                <p:nvPr/>
              </p:nvSpPr>
              <p:spPr>
                <a:xfrm>
                  <a:off x="8143059" y="1502380"/>
                  <a:ext cx="1336174" cy="85002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15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8FBD818-D448-AE3F-58F5-9EDA2DA79357}"/>
                    </a:ext>
                  </a:extLst>
                </p:cNvPr>
                <p:cNvSpPr txBox="1"/>
                <p:nvPr/>
              </p:nvSpPr>
              <p:spPr>
                <a:xfrm>
                  <a:off x="7658533" y="3519895"/>
                  <a:ext cx="1156970" cy="85002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10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B77F0D6-7B22-C44B-9CB1-97A9F3EFEBCA}"/>
                    </a:ext>
                  </a:extLst>
                </p:cNvPr>
                <p:cNvSpPr txBox="1"/>
                <p:nvPr/>
              </p:nvSpPr>
              <p:spPr>
                <a:xfrm>
                  <a:off x="5660162" y="3236840"/>
                  <a:ext cx="1280385" cy="85002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11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59C6F8B-F526-262E-9DC9-32B93B78D5B6}"/>
                    </a:ext>
                  </a:extLst>
                </p:cNvPr>
                <p:cNvSpPr txBox="1"/>
                <p:nvPr/>
              </p:nvSpPr>
              <p:spPr>
                <a:xfrm>
                  <a:off x="3517893" y="2981230"/>
                  <a:ext cx="1179803" cy="85002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12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E62ADE-E59B-93F8-BC39-A5A5BA3CF0D7}"/>
                  </a:ext>
                </a:extLst>
              </p:cNvPr>
              <p:cNvSpPr txBox="1"/>
              <p:nvPr/>
            </p:nvSpPr>
            <p:spPr>
              <a:xfrm>
                <a:off x="761847" y="1801452"/>
                <a:ext cx="2315761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Multiple Regions</a:t>
                </a:r>
              </a:p>
            </p:txBody>
          </p:sp>
        </p:grp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DD73B0B6-7A2B-9041-FD2E-E7926A266538}"/>
                </a:ext>
              </a:extLst>
            </p:cNvPr>
            <p:cNvSpPr/>
            <p:nvPr/>
          </p:nvSpPr>
          <p:spPr>
            <a:xfrm>
              <a:off x="4130421" y="1870797"/>
              <a:ext cx="1443407" cy="209667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oogle Shape;106;p18">
              <a:extLst>
                <a:ext uri="{FF2B5EF4-FFF2-40B4-BE49-F238E27FC236}">
                  <a16:creationId xmlns:a16="http://schemas.microsoft.com/office/drawing/2014/main" id="{DB6CC3CB-05D3-0B89-E72A-02856507549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61796" y="3231760"/>
              <a:ext cx="2131739" cy="167156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C463BC4-EAE4-67DB-6AD2-9C446D5A2DF3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H="1">
              <a:off x="5127666" y="2248181"/>
              <a:ext cx="1180704" cy="9835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4427ADF-22B8-B96C-DE6B-3BE076542BD3}"/>
                </a:ext>
              </a:extLst>
            </p:cNvPr>
            <p:cNvGrpSpPr/>
            <p:nvPr/>
          </p:nvGrpSpPr>
          <p:grpSpPr>
            <a:xfrm>
              <a:off x="6677189" y="3231759"/>
              <a:ext cx="2131739" cy="1671567"/>
              <a:chOff x="6597146" y="3231759"/>
              <a:chExt cx="2131739" cy="1671567"/>
            </a:xfrm>
          </p:grpSpPr>
          <p:pic>
            <p:nvPicPr>
              <p:cNvPr id="37" name="Google Shape;106;p18">
                <a:extLst>
                  <a:ext uri="{FF2B5EF4-FFF2-40B4-BE49-F238E27FC236}">
                    <a16:creationId xmlns:a16="http://schemas.microsoft.com/office/drawing/2014/main" id="{4C6EDEB7-7B0A-C788-1D5C-A65192181F4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597146" y="3231759"/>
                <a:ext cx="2131739" cy="16715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106;p18">
                <a:extLst>
                  <a:ext uri="{FF2B5EF4-FFF2-40B4-BE49-F238E27FC236}">
                    <a16:creationId xmlns:a16="http://schemas.microsoft.com/office/drawing/2014/main" id="{21920074-C723-1AF3-5555-1C2E8D6ABBF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8046" t="16435" r="32954" b="4176"/>
              <a:stretch/>
            </p:blipFill>
            <p:spPr>
              <a:xfrm rot="16200000">
                <a:off x="6740067" y="3519027"/>
                <a:ext cx="1300625" cy="13136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F026269-2E2D-0FD6-244B-4E324F88C639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>
              <a:off x="6996636" y="2485521"/>
              <a:ext cx="746423" cy="746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B435E91-F15A-56FE-3C32-F62CA5144FE3}"/>
                  </a:ext>
                </a:extLst>
              </p:cNvPr>
              <p:cNvSpPr txBox="1"/>
              <p:nvPr/>
            </p:nvSpPr>
            <p:spPr>
              <a:xfrm>
                <a:off x="939774" y="3890952"/>
                <a:ext cx="2966023" cy="5698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42925" lvl="1" indent="-285750">
                  <a:lnSpc>
                    <a:spcPct val="125000"/>
                  </a:lnSpc>
                </a:pPr>
                <a:r>
                  <a:rPr lang="en-US" sz="1200" dirty="0"/>
                  <a:t>Gene expression matrix: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>
                            <a:latin typeface="Cambria Math" panose="02040503050406030204" pitchFamily="18" charset="0"/>
                          </a:rPr>
                          <m:t>𝐘</m:t>
                        </m:r>
                      </m:e>
                      <m:sub>
                        <m:r>
                          <a:rPr lang="en-US" sz="1400" b="1" i="0" smtClean="0">
                            <a:latin typeface="Cambria Math" panose="02040503050406030204" pitchFamily="18" charset="0"/>
                          </a:rPr>
                          <m:t>𝐤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en-US" sz="140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p>
                  </m:oMath>
                </a14:m>
                <a:endParaRPr lang="en-US" sz="1400" dirty="0"/>
              </a:p>
              <a:p>
                <a:pPr marL="542925" lvl="1" indent="-285750">
                  <a:lnSpc>
                    <a:spcPct val="125000"/>
                  </a:lnSpc>
                </a:pPr>
                <a:r>
                  <a:rPr lang="en-US" sz="1200" dirty="0"/>
                  <a:t>k = 1, …,K (# nano-</a:t>
                </a:r>
                <a:r>
                  <a:rPr lang="en-US" sz="1200" dirty="0" err="1"/>
                  <a:t>enviroment</a:t>
                </a:r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B435E91-F15A-56FE-3C32-F62CA5144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74" y="3890952"/>
                <a:ext cx="2966023" cy="569836"/>
              </a:xfrm>
              <a:prstGeom prst="rect">
                <a:avLst/>
              </a:prstGeom>
              <a:blipFill>
                <a:blip r:embed="rId6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5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0367E-3D65-38CC-D1F1-CC264C910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Heterogeneity and Commonalities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219669-9BE9-DD23-C533-CE0BB842752D}"/>
              </a:ext>
            </a:extLst>
          </p:cNvPr>
          <p:cNvSpPr/>
          <p:nvPr/>
        </p:nvSpPr>
        <p:spPr>
          <a:xfrm>
            <a:off x="8352493" y="3527801"/>
            <a:ext cx="861568" cy="409575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69CE12-CC76-4C63-F809-219061C7F84C}"/>
              </a:ext>
            </a:extLst>
          </p:cNvPr>
          <p:cNvGrpSpPr>
            <a:grpSpLocks noChangeAspect="1"/>
          </p:cNvGrpSpPr>
          <p:nvPr/>
        </p:nvGrpSpPr>
        <p:grpSpPr>
          <a:xfrm>
            <a:off x="1894501" y="672316"/>
            <a:ext cx="2303855" cy="1639410"/>
            <a:chOff x="2119233" y="599155"/>
            <a:chExt cx="7953532" cy="56596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7D0A2B-0F3B-97D6-9FB9-F6CD349F6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9233" y="599155"/>
              <a:ext cx="7953532" cy="565969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8F44D1-D95B-81E9-F9C4-96B1F0B4815E}"/>
                </a:ext>
              </a:extLst>
            </p:cNvPr>
            <p:cNvSpPr txBox="1"/>
            <p:nvPr/>
          </p:nvSpPr>
          <p:spPr>
            <a:xfrm>
              <a:off x="3722199" y="983963"/>
              <a:ext cx="1117631" cy="153779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0BC8BC-0F9B-A9E0-658A-20142BF5BE56}"/>
                </a:ext>
              </a:extLst>
            </p:cNvPr>
            <p:cNvSpPr txBox="1"/>
            <p:nvPr/>
          </p:nvSpPr>
          <p:spPr>
            <a:xfrm>
              <a:off x="5900708" y="1139956"/>
              <a:ext cx="1117631" cy="153779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0C26F1-6F2D-C1EE-9874-7C218A98CA45}"/>
                </a:ext>
              </a:extLst>
            </p:cNvPr>
            <p:cNvSpPr txBox="1"/>
            <p:nvPr/>
          </p:nvSpPr>
          <p:spPr>
            <a:xfrm>
              <a:off x="8143059" y="1502380"/>
              <a:ext cx="1336174" cy="8500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27AED5-39E4-BEC2-8877-28212C2BFF45}"/>
                </a:ext>
              </a:extLst>
            </p:cNvPr>
            <p:cNvSpPr txBox="1"/>
            <p:nvPr/>
          </p:nvSpPr>
          <p:spPr>
            <a:xfrm>
              <a:off x="7658533" y="3519895"/>
              <a:ext cx="1156970" cy="8500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707C4F-A118-0D3E-AB24-DC38D570BBFB}"/>
                </a:ext>
              </a:extLst>
            </p:cNvPr>
            <p:cNvSpPr txBox="1"/>
            <p:nvPr/>
          </p:nvSpPr>
          <p:spPr>
            <a:xfrm>
              <a:off x="5660162" y="3236840"/>
              <a:ext cx="1280385" cy="8500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E7FC9C-AFAF-BA69-3CDD-C3D1A8D7BAA0}"/>
                </a:ext>
              </a:extLst>
            </p:cNvPr>
            <p:cNvSpPr txBox="1"/>
            <p:nvPr/>
          </p:nvSpPr>
          <p:spPr>
            <a:xfrm>
              <a:off x="3517893" y="2981230"/>
              <a:ext cx="1179803" cy="85002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B53CF9-79CD-1F4B-5E22-2EA12EB7C38B}"/>
              </a:ext>
            </a:extLst>
          </p:cNvPr>
          <p:cNvGrpSpPr/>
          <p:nvPr/>
        </p:nvGrpSpPr>
        <p:grpSpPr>
          <a:xfrm rot="16200000">
            <a:off x="2130405" y="2558178"/>
            <a:ext cx="1783448" cy="1491524"/>
            <a:chOff x="1247401" y="1079454"/>
            <a:chExt cx="2244783" cy="1908233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6CEA78B-DE6E-A92C-455D-E10E1D10412D}"/>
                </a:ext>
              </a:extLst>
            </p:cNvPr>
            <p:cNvSpPr/>
            <p:nvPr/>
          </p:nvSpPr>
          <p:spPr>
            <a:xfrm>
              <a:off x="2124904" y="1079454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80E7F84-CA0A-FC88-E863-A45669BCB419}"/>
                </a:ext>
              </a:extLst>
            </p:cNvPr>
            <p:cNvSpPr/>
            <p:nvPr/>
          </p:nvSpPr>
          <p:spPr>
            <a:xfrm>
              <a:off x="2876153" y="1289161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75FDE52-065C-E0D8-A4B3-D44D9F0D8E1E}"/>
                </a:ext>
              </a:extLst>
            </p:cNvPr>
            <p:cNvSpPr/>
            <p:nvPr/>
          </p:nvSpPr>
          <p:spPr>
            <a:xfrm>
              <a:off x="2842233" y="2099279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401278A-F84D-AAC1-4B3E-1A6D939E535E}"/>
                </a:ext>
              </a:extLst>
            </p:cNvPr>
            <p:cNvSpPr/>
            <p:nvPr/>
          </p:nvSpPr>
          <p:spPr>
            <a:xfrm>
              <a:off x="1938607" y="2571750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B235EF-1EC3-C322-9784-04BED63B78D1}"/>
                </a:ext>
              </a:extLst>
            </p:cNvPr>
            <p:cNvSpPr/>
            <p:nvPr/>
          </p:nvSpPr>
          <p:spPr>
            <a:xfrm>
              <a:off x="1422616" y="1655979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97A87645-166E-874D-A4D5-56757B4BDF26}"/>
                </a:ext>
              </a:extLst>
            </p:cNvPr>
            <p:cNvSpPr/>
            <p:nvPr/>
          </p:nvSpPr>
          <p:spPr>
            <a:xfrm>
              <a:off x="1247401" y="1800623"/>
              <a:ext cx="1012543" cy="1092658"/>
            </a:xfrm>
            <a:prstGeom prst="arc">
              <a:avLst>
                <a:gd name="adj1" fmla="val 16677559"/>
                <a:gd name="adj2" fmla="val 1669526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8C5D873F-5727-B8C4-5D71-6B0E666B2469}"/>
                </a:ext>
              </a:extLst>
            </p:cNvPr>
            <p:cNvSpPr/>
            <p:nvPr/>
          </p:nvSpPr>
          <p:spPr>
            <a:xfrm flipH="1" flipV="1">
              <a:off x="2347934" y="1100992"/>
              <a:ext cx="1144250" cy="1374240"/>
            </a:xfrm>
            <a:prstGeom prst="arc">
              <a:avLst>
                <a:gd name="adj1" fmla="val 16200000"/>
                <a:gd name="adj2" fmla="val 1864021"/>
              </a:avLst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8A27BAC5-B95C-25DB-EB42-0687DBBB0943}"/>
                </a:ext>
              </a:extLst>
            </p:cNvPr>
            <p:cNvSpPr/>
            <p:nvPr/>
          </p:nvSpPr>
          <p:spPr>
            <a:xfrm rot="18048565" flipV="1">
              <a:off x="1497966" y="1649795"/>
              <a:ext cx="1301696" cy="813271"/>
            </a:xfrm>
            <a:prstGeom prst="arc">
              <a:avLst>
                <a:gd name="adj1" fmla="val 12989253"/>
                <a:gd name="adj2" fmla="val 296929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67CEB1B-57C5-6921-0FF8-CDA7543B21AC}"/>
              </a:ext>
            </a:extLst>
          </p:cNvPr>
          <p:cNvGrpSpPr/>
          <p:nvPr/>
        </p:nvGrpSpPr>
        <p:grpSpPr>
          <a:xfrm rot="16200000">
            <a:off x="4301961" y="2516594"/>
            <a:ext cx="1836655" cy="1585494"/>
            <a:chOff x="1247401" y="1079454"/>
            <a:chExt cx="2244783" cy="190823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A19B144-0852-92C5-4C77-7EE6685E6A3B}"/>
                </a:ext>
              </a:extLst>
            </p:cNvPr>
            <p:cNvSpPr/>
            <p:nvPr/>
          </p:nvSpPr>
          <p:spPr>
            <a:xfrm>
              <a:off x="2124904" y="1079454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64E797F-C95C-C116-B291-516B783B63DF}"/>
                </a:ext>
              </a:extLst>
            </p:cNvPr>
            <p:cNvSpPr/>
            <p:nvPr/>
          </p:nvSpPr>
          <p:spPr>
            <a:xfrm>
              <a:off x="2876153" y="1289161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A5FDCE4-E1F5-4F7A-29D5-9BA0C8FBF0AB}"/>
                </a:ext>
              </a:extLst>
            </p:cNvPr>
            <p:cNvSpPr/>
            <p:nvPr/>
          </p:nvSpPr>
          <p:spPr>
            <a:xfrm>
              <a:off x="2842233" y="2099279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EDE5B3C-E00C-EBD6-4EA5-FEC977D9E6EF}"/>
                </a:ext>
              </a:extLst>
            </p:cNvPr>
            <p:cNvSpPr/>
            <p:nvPr/>
          </p:nvSpPr>
          <p:spPr>
            <a:xfrm>
              <a:off x="1938607" y="2571750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AA31E8A-B717-E485-B6C3-21A2878AA51A}"/>
                </a:ext>
              </a:extLst>
            </p:cNvPr>
            <p:cNvSpPr/>
            <p:nvPr/>
          </p:nvSpPr>
          <p:spPr>
            <a:xfrm>
              <a:off x="1422616" y="1655979"/>
              <a:ext cx="407027" cy="41593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B2886AEF-170F-CCD6-DF15-95817ABD00C0}"/>
                </a:ext>
              </a:extLst>
            </p:cNvPr>
            <p:cNvSpPr/>
            <p:nvPr/>
          </p:nvSpPr>
          <p:spPr>
            <a:xfrm>
              <a:off x="1247401" y="1800623"/>
              <a:ext cx="1012543" cy="1092658"/>
            </a:xfrm>
            <a:prstGeom prst="arc">
              <a:avLst>
                <a:gd name="adj1" fmla="val 16677559"/>
                <a:gd name="adj2" fmla="val 1669526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8921080F-B118-D200-EF31-9112911619FD}"/>
                </a:ext>
              </a:extLst>
            </p:cNvPr>
            <p:cNvSpPr/>
            <p:nvPr/>
          </p:nvSpPr>
          <p:spPr>
            <a:xfrm flipH="1" flipV="1">
              <a:off x="2347934" y="1100992"/>
              <a:ext cx="1144250" cy="1374240"/>
            </a:xfrm>
            <a:prstGeom prst="arc">
              <a:avLst>
                <a:gd name="adj1" fmla="val 16200000"/>
                <a:gd name="adj2" fmla="val 1864021"/>
              </a:avLst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ECF4FAF4-0F09-F0F7-2EC4-4E3168EAE4BB}"/>
                </a:ext>
              </a:extLst>
            </p:cNvPr>
            <p:cNvSpPr/>
            <p:nvPr/>
          </p:nvSpPr>
          <p:spPr>
            <a:xfrm flipV="1">
              <a:off x="1593816" y="1229751"/>
              <a:ext cx="1285206" cy="790095"/>
            </a:xfrm>
            <a:prstGeom prst="arc">
              <a:avLst>
                <a:gd name="adj1" fmla="val 12989253"/>
                <a:gd name="adj2" fmla="val 296929"/>
              </a:avLst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C3A05C15-A358-6FDD-8A06-54027F2E0335}"/>
                </a:ext>
              </a:extLst>
            </p:cNvPr>
            <p:cNvSpPr/>
            <p:nvPr/>
          </p:nvSpPr>
          <p:spPr>
            <a:xfrm rot="18048565" flipV="1">
              <a:off x="1497966" y="1649795"/>
              <a:ext cx="1301696" cy="813271"/>
            </a:xfrm>
            <a:prstGeom prst="arc">
              <a:avLst>
                <a:gd name="adj1" fmla="val 12989253"/>
                <a:gd name="adj2" fmla="val 296929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B957999-9401-4AD6-D39E-A9683B6110E1}"/>
              </a:ext>
            </a:extLst>
          </p:cNvPr>
          <p:cNvGrpSpPr/>
          <p:nvPr/>
        </p:nvGrpSpPr>
        <p:grpSpPr>
          <a:xfrm rot="16200000">
            <a:off x="76957" y="2301172"/>
            <a:ext cx="1883146" cy="2205779"/>
            <a:chOff x="1582108" y="1654169"/>
            <a:chExt cx="1883146" cy="2205779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8FCD4DE-C2D7-D16E-683D-514503B096D2}"/>
                </a:ext>
              </a:extLst>
            </p:cNvPr>
            <p:cNvSpPr/>
            <p:nvPr/>
          </p:nvSpPr>
          <p:spPr>
            <a:xfrm>
              <a:off x="2318244" y="2220538"/>
              <a:ext cx="341455" cy="35734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470E14D-5FF9-FCEF-837C-4B7D8E7EE53A}"/>
                </a:ext>
              </a:extLst>
            </p:cNvPr>
            <p:cNvSpPr/>
            <p:nvPr/>
          </p:nvSpPr>
          <p:spPr>
            <a:xfrm>
              <a:off x="2948466" y="2400702"/>
              <a:ext cx="341455" cy="35734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BE08A42-BFCB-DE67-7989-B10DAFA18170}"/>
                </a:ext>
              </a:extLst>
            </p:cNvPr>
            <p:cNvSpPr/>
            <p:nvPr/>
          </p:nvSpPr>
          <p:spPr>
            <a:xfrm>
              <a:off x="2920011" y="3096695"/>
              <a:ext cx="341455" cy="35734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718291C-2068-1F4A-86BE-CD5D3CF20136}"/>
                </a:ext>
              </a:extLst>
            </p:cNvPr>
            <p:cNvSpPr/>
            <p:nvPr/>
          </p:nvSpPr>
          <p:spPr>
            <a:xfrm>
              <a:off x="2161960" y="3502606"/>
              <a:ext cx="341455" cy="35734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0935DB6-C825-0CBD-5CEE-98EE6487621F}"/>
                </a:ext>
              </a:extLst>
            </p:cNvPr>
            <p:cNvSpPr/>
            <p:nvPr/>
          </p:nvSpPr>
          <p:spPr>
            <a:xfrm>
              <a:off x="1729096" y="2715845"/>
              <a:ext cx="341455" cy="35734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8BF73C15-ECBF-1221-F4E5-38B60997D7E5}"/>
                </a:ext>
              </a:extLst>
            </p:cNvPr>
            <p:cNvSpPr/>
            <p:nvPr/>
          </p:nvSpPr>
          <p:spPr>
            <a:xfrm>
              <a:off x="1582108" y="2840112"/>
              <a:ext cx="849421" cy="938729"/>
            </a:xfrm>
            <a:prstGeom prst="arc">
              <a:avLst>
                <a:gd name="adj1" fmla="val 16677559"/>
                <a:gd name="adj2" fmla="val 1669526"/>
              </a:avLst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90388A41-91EB-5377-CEA2-369BC5FDB03F}"/>
                </a:ext>
              </a:extLst>
            </p:cNvPr>
            <p:cNvSpPr/>
            <p:nvPr/>
          </p:nvSpPr>
          <p:spPr>
            <a:xfrm flipH="1" flipV="1">
              <a:off x="2505344" y="2239042"/>
              <a:ext cx="959910" cy="1180643"/>
            </a:xfrm>
            <a:prstGeom prst="arc">
              <a:avLst>
                <a:gd name="adj1" fmla="val 16200000"/>
                <a:gd name="adj2" fmla="val 1864021"/>
              </a:avLst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586F9B55-082D-C4B6-7BE7-0D0518CCE3F8}"/>
                </a:ext>
              </a:extLst>
            </p:cNvPr>
            <p:cNvSpPr/>
            <p:nvPr/>
          </p:nvSpPr>
          <p:spPr>
            <a:xfrm flipV="1">
              <a:off x="1801067" y="1654169"/>
              <a:ext cx="1164497" cy="1943930"/>
            </a:xfrm>
            <a:prstGeom prst="arc">
              <a:avLst>
                <a:gd name="adj1" fmla="val 16482481"/>
                <a:gd name="adj2" fmla="val 21252433"/>
              </a:avLst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638D626-5676-758D-45CE-07CA242DD351}"/>
              </a:ext>
            </a:extLst>
          </p:cNvPr>
          <p:cNvCxnSpPr>
            <a:cxnSpLocks/>
            <a:endCxn id="54" idx="7"/>
          </p:cNvCxnSpPr>
          <p:nvPr/>
        </p:nvCxnSpPr>
        <p:spPr>
          <a:xfrm>
            <a:off x="3554587" y="1935576"/>
            <a:ext cx="1097804" cy="6752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D072623-817E-D0C9-EF5E-65BA779FC519}"/>
              </a:ext>
            </a:extLst>
          </p:cNvPr>
          <p:cNvCxnSpPr>
            <a:cxnSpLocks/>
          </p:cNvCxnSpPr>
          <p:nvPr/>
        </p:nvCxnSpPr>
        <p:spPr>
          <a:xfrm>
            <a:off x="2889547" y="1883259"/>
            <a:ext cx="33301" cy="6461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F513F14-7EA6-92F9-B86A-F25317E9160C}"/>
              </a:ext>
            </a:extLst>
          </p:cNvPr>
          <p:cNvCxnSpPr>
            <a:cxnSpLocks/>
            <a:endCxn id="65" idx="6"/>
          </p:cNvCxnSpPr>
          <p:nvPr/>
        </p:nvCxnSpPr>
        <p:spPr>
          <a:xfrm flipH="1">
            <a:off x="1536838" y="1764571"/>
            <a:ext cx="665061" cy="901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Google Shape;790;p45">
            <a:extLst>
              <a:ext uri="{FF2B5EF4-FFF2-40B4-BE49-F238E27FC236}">
                <a16:creationId xmlns:a16="http://schemas.microsoft.com/office/drawing/2014/main" id="{8A17A9F4-F3B0-EE52-65E4-88563C4F13BC}"/>
              </a:ext>
            </a:extLst>
          </p:cNvPr>
          <p:cNvSpPr txBox="1">
            <a:spLocks/>
          </p:cNvSpPr>
          <p:nvPr/>
        </p:nvSpPr>
        <p:spPr>
          <a:xfrm>
            <a:off x="5934596" y="675483"/>
            <a:ext cx="3051656" cy="232367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Heterogeneity: accommodate unique network structures within each distinct FOV.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Commonalities: Leverage shared insights across various FOVs.</a:t>
            </a:r>
          </a:p>
          <a:p>
            <a:pPr marL="558800" lvl="1" indent="0">
              <a:buFont typeface="Quattrocento Sans"/>
              <a:buNone/>
            </a:pPr>
            <a:endParaRPr lang="en-US" sz="4400" dirty="0">
              <a:latin typeface="+mj-lt"/>
            </a:endParaRPr>
          </a:p>
          <a:p>
            <a:pPr marL="192881" indent="-40480">
              <a:buFont typeface="Arial"/>
              <a:buNone/>
            </a:pPr>
            <a:endParaRPr lang="en-US" sz="3200" dirty="0">
              <a:latin typeface="+mj-lt"/>
            </a:endParaRPr>
          </a:p>
          <a:p>
            <a:pPr marL="76200" indent="0">
              <a:spcBef>
                <a:spcPts val="1092"/>
              </a:spcBef>
              <a:buFont typeface="Quattrocento Sans"/>
              <a:buNone/>
            </a:pPr>
            <a:endParaRPr lang="en-US" sz="3200" dirty="0">
              <a:latin typeface="+mj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079713-9345-5EF3-489B-04737889386E}"/>
              </a:ext>
            </a:extLst>
          </p:cNvPr>
          <p:cNvCxnSpPr>
            <a:cxnSpLocks/>
          </p:cNvCxnSpPr>
          <p:nvPr/>
        </p:nvCxnSpPr>
        <p:spPr>
          <a:xfrm>
            <a:off x="1335437" y="3580025"/>
            <a:ext cx="1386375" cy="902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0D23438-4B96-190F-D1E9-7C3445FDD099}"/>
              </a:ext>
            </a:extLst>
          </p:cNvPr>
          <p:cNvSpPr txBox="1"/>
          <p:nvPr/>
        </p:nvSpPr>
        <p:spPr>
          <a:xfrm>
            <a:off x="931907" y="4595525"/>
            <a:ext cx="5194869" cy="3693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Borrowing information based on spatial proximity.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0131A8-0951-6333-206B-F21FBE22274F}"/>
              </a:ext>
            </a:extLst>
          </p:cNvPr>
          <p:cNvCxnSpPr>
            <a:cxnSpLocks/>
          </p:cNvCxnSpPr>
          <p:nvPr/>
        </p:nvCxnSpPr>
        <p:spPr>
          <a:xfrm flipH="1">
            <a:off x="3773073" y="3518494"/>
            <a:ext cx="1338258" cy="9644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B854872-A382-9BAB-27D7-0592583CD383}"/>
              </a:ext>
            </a:extLst>
          </p:cNvPr>
          <p:cNvCxnSpPr>
            <a:cxnSpLocks/>
          </p:cNvCxnSpPr>
          <p:nvPr/>
        </p:nvCxnSpPr>
        <p:spPr>
          <a:xfrm>
            <a:off x="3184753" y="3467553"/>
            <a:ext cx="4424" cy="9620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1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/>
              <a:t>Hierarchical SGR Model</a:t>
            </a:r>
            <a:endParaRPr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EA6B4C-FB99-D65C-F61C-D2548F3C2603}"/>
              </a:ext>
            </a:extLst>
          </p:cNvPr>
          <p:cNvSpPr txBox="1">
            <a:spLocks/>
          </p:cNvSpPr>
          <p:nvPr/>
        </p:nvSpPr>
        <p:spPr>
          <a:xfrm>
            <a:off x="94482" y="224738"/>
            <a:ext cx="8583084" cy="462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257175" lvl="1" indent="0">
              <a:lnSpc>
                <a:spcPct val="125000"/>
              </a:lnSpc>
              <a:buNone/>
            </a:pPr>
            <a:endParaRPr lang="en-US" sz="1700" dirty="0"/>
          </a:p>
          <a:p>
            <a:pPr marL="150019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Spatially varying edge regression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900" dirty="0"/>
          </a:p>
          <a:p>
            <a:pPr marL="150019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Gaussian process priors to capture spatial information.</a:t>
            </a:r>
          </a:p>
          <a:p>
            <a:pPr marL="150019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900" dirty="0"/>
              <a:t>	Spatial structure </a:t>
            </a:r>
            <a:r>
              <a:rPr lang="en-US" sz="1900" u="sng" dirty="0"/>
              <a:t>within</a:t>
            </a:r>
            <a:r>
              <a:rPr lang="en-US" sz="1900" dirty="0"/>
              <a:t> nano-environment.</a:t>
            </a:r>
          </a:p>
          <a:p>
            <a:pPr marL="150019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Modified squared exponential kernel </a:t>
            </a:r>
          </a:p>
          <a:p>
            <a:pPr marL="150019" indent="-192881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150019" indent="-192881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0" indent="0">
              <a:lnSpc>
                <a:spcPct val="125000"/>
              </a:lnSpc>
              <a:buNone/>
            </a:pPr>
            <a:endParaRPr lang="en-US" sz="2800" dirty="0"/>
          </a:p>
          <a:p>
            <a:pPr marL="0" indent="0">
              <a:lnSpc>
                <a:spcPct val="125000"/>
              </a:lnSpc>
              <a:buNone/>
            </a:pPr>
            <a:r>
              <a:rPr lang="en-US" sz="1900" dirty="0"/>
              <a:t>	</a:t>
            </a:r>
          </a:p>
          <a:p>
            <a:pPr marL="0" indent="0">
              <a:lnSpc>
                <a:spcPct val="125000"/>
              </a:lnSpc>
              <a:buNone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0" indent="0">
              <a:lnSpc>
                <a:spcPct val="125000"/>
              </a:lnSpc>
              <a:buFont typeface="Quattrocento Sans"/>
              <a:buNone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542925" lvl="1" indent="-285750">
              <a:lnSpc>
                <a:spcPct val="125000"/>
              </a:lnSpc>
              <a:buFont typeface="Wingdings" pitchFamily="2" charset="2"/>
              <a:buChar char="§"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558800" lvl="1" indent="0">
              <a:lnSpc>
                <a:spcPct val="125000"/>
              </a:lnSpc>
              <a:buNone/>
            </a:pPr>
            <a:endParaRPr lang="en-US" sz="1900" dirty="0"/>
          </a:p>
          <a:p>
            <a:pPr lvl="1">
              <a:lnSpc>
                <a:spcPct val="125000"/>
              </a:lnSpc>
              <a:buFont typeface="Wingdings" pitchFamily="2" charset="2"/>
              <a:buChar char="§"/>
            </a:pPr>
            <a:endParaRPr lang="en-US" sz="1900" b="1" i="1" dirty="0">
              <a:latin typeface="Cambria Math" panose="02040503050406030204" pitchFamily="18" charset="0"/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971720-BF06-7B47-B781-A5A9B34CBF6F}"/>
                  </a:ext>
                </a:extLst>
              </p:cNvPr>
              <p:cNvSpPr txBox="1"/>
              <p:nvPr/>
            </p:nvSpPr>
            <p:spPr>
              <a:xfrm>
                <a:off x="432442" y="2190204"/>
                <a:ext cx="4253461" cy="48385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ijk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GP</m:t>
                      </m:r>
                      <m:d>
                        <m:dPr>
                          <m:ctrlPr>
                            <a:rPr lang="en-US" sz="17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700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7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ijk</m:t>
                              </m:r>
                            </m:sub>
                            <m:sup>
                              <m: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17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971720-BF06-7B47-B781-A5A9B34CB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42" y="2190204"/>
                <a:ext cx="4253461" cy="4838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D8B506-030C-429F-26E0-61324C3F1CBA}"/>
                  </a:ext>
                </a:extLst>
              </p:cNvPr>
              <p:cNvSpPr txBox="1"/>
              <p:nvPr/>
            </p:nvSpPr>
            <p:spPr>
              <a:xfrm>
                <a:off x="397812" y="1231065"/>
                <a:ext cx="5577886" cy="38696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 defTabSz="514350"/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  <m:r>
                      <a:rPr lang="en-US" sz="17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7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7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7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ij</m:t>
                            </m:r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sSub>
                          <m:sSubPr>
                            <m:ctrlPr>
                              <a:rPr lang="en-US" sz="17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ijk</m:t>
                            </m:r>
                          </m:sub>
                        </m:sSub>
                        <m:d>
                          <m:dPr>
                            <m:ctrlPr>
                              <a:rPr lang="en-US" sz="17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</m:d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,  </a:t>
                </a:r>
                <a:r>
                  <a:rPr lang="en-US" sz="1700" dirty="0" err="1">
                    <a:solidFill>
                      <a:schemeClr val="tx1"/>
                    </a:solidFill>
                    <a:latin typeface="Calibri" panose="020F0502020204030204"/>
                  </a:rPr>
                  <a:t>s.t.</a:t>
                </a:r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</m:t>
                    </m:r>
                    <m:sSubSup>
                      <m:sSubSup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D8B506-030C-429F-26E0-61324C3F1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12" y="1231065"/>
                <a:ext cx="5577886" cy="386965"/>
              </a:xfrm>
              <a:prstGeom prst="rect">
                <a:avLst/>
              </a:prstGeom>
              <a:blipFill>
                <a:blip r:embed="rId4"/>
                <a:stretch>
                  <a:fillRect t="-94030" b="-14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Right 3">
            <a:extLst>
              <a:ext uri="{FF2B5EF4-FFF2-40B4-BE49-F238E27FC236}">
                <a16:creationId xmlns:a16="http://schemas.microsoft.com/office/drawing/2014/main" id="{7599E462-A929-5295-DB4E-0168256D3686}"/>
              </a:ext>
            </a:extLst>
          </p:cNvPr>
          <p:cNvSpPr/>
          <p:nvPr/>
        </p:nvSpPr>
        <p:spPr>
          <a:xfrm>
            <a:off x="432442" y="2954469"/>
            <a:ext cx="557883" cy="15350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102000-4022-89EA-B98D-94BB019337BE}"/>
                  </a:ext>
                </a:extLst>
              </p:cNvPr>
              <p:cNvSpPr txBox="1"/>
              <p:nvPr/>
            </p:nvSpPr>
            <p:spPr>
              <a:xfrm>
                <a:off x="397812" y="3798386"/>
                <a:ext cx="6666506" cy="38760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{−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d>
                        <m:sSubSup>
                          <m:sSubSup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||</m:t>
                            </m:r>
                            <m:r>
                              <m:rPr>
                                <m:sty m:val="p"/>
                              </m:rP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7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||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  </a:t>
                </a:r>
                <a:r>
                  <a:rPr lang="en-US" sz="1700" dirty="0" err="1">
                    <a:solidFill>
                      <a:schemeClr val="tx1"/>
                    </a:solidFill>
                    <a:latin typeface="Calibri" panose="020F0502020204030204"/>
                  </a:rPr>
                  <a:t>s.t.</a:t>
                </a:r>
                <a:r>
                  <a:rPr lang="en-US" sz="1700" dirty="0">
                    <a:solidFill>
                      <a:schemeClr val="tx1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&gt;0, 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102000-4022-89EA-B98D-94BB01933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12" y="3798386"/>
                <a:ext cx="6666506" cy="387607"/>
              </a:xfrm>
              <a:prstGeom prst="rect">
                <a:avLst/>
              </a:prstGeom>
              <a:blipFill>
                <a:blip r:embed="rId5"/>
                <a:stretch>
                  <a:fillRect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5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dirty="0"/>
              <a:t>Hierarchical SGR Model</a:t>
            </a:r>
            <a:endParaRPr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EA6B4C-FB99-D65C-F61C-D2548F3C2603}"/>
              </a:ext>
            </a:extLst>
          </p:cNvPr>
          <p:cNvSpPr txBox="1">
            <a:spLocks/>
          </p:cNvSpPr>
          <p:nvPr/>
        </p:nvSpPr>
        <p:spPr>
          <a:xfrm>
            <a:off x="91181" y="426104"/>
            <a:ext cx="8583084" cy="462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542925" lvl="1" indent="-285750">
              <a:lnSpc>
                <a:spcPct val="125000"/>
              </a:lnSpc>
              <a:buFont typeface="Wingdings" pitchFamily="2" charset="2"/>
              <a:buChar char="§"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558800" lvl="1" indent="0">
              <a:lnSpc>
                <a:spcPct val="125000"/>
              </a:lnSpc>
              <a:buNone/>
            </a:pPr>
            <a:endParaRPr lang="en-US" sz="1900" dirty="0"/>
          </a:p>
          <a:p>
            <a:pPr lvl="1">
              <a:lnSpc>
                <a:spcPct val="125000"/>
              </a:lnSpc>
              <a:buFont typeface="Wingdings" pitchFamily="2" charset="2"/>
              <a:buChar char="§"/>
            </a:pPr>
            <a:endParaRPr lang="en-US" sz="1900" b="1" i="1" dirty="0">
              <a:latin typeface="Cambria Math" panose="02040503050406030204" pitchFamily="18" charset="0"/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EE2185C1-7199-8C33-EB46-C1EB483D86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581" y="578504"/>
                <a:ext cx="8583084" cy="4214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Nano-environment-specific selection indicator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20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:</a:t>
                </a:r>
              </a:p>
              <a:p>
                <a:pPr marL="607219" lvl="1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Not a function of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𝐒</m:t>
                    </m:r>
                  </m:oMath>
                </a14:m>
                <a:r>
                  <a:rPr lang="en-US" sz="1600" b="1" dirty="0"/>
                  <a:t>.</a:t>
                </a:r>
              </a:p>
              <a:p>
                <a:pPr marL="607219" lvl="1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  <m:d>
                          <m:dPr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𝑃𝑟</m:t>
                    </m:r>
                    <m:d>
                      <m:d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1600" b="1" dirty="0"/>
                  <a:t>.</a:t>
                </a:r>
                <a:endParaRPr lang="en-US" sz="2000" dirty="0"/>
              </a:p>
              <a:p>
                <a:pPr marL="607219" lvl="1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Information leverage through selection indicator </a:t>
                </a: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14338" lvl="1" indent="0">
                  <a:lnSpc>
                    <a:spcPct val="125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𝐶𝑜𝑟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𝑖𝑗𝑘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)≠0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600" dirty="0"/>
                  <a:t>and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600" dirty="0"/>
                  <a:t> spatial proximity/degree of similarity of two regions.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700" dirty="0"/>
              </a:p>
              <a:p>
                <a:pPr marL="542925" lvl="1" indent="-285750">
                  <a:lnSpc>
                    <a:spcPct val="125000"/>
                  </a:lnSpc>
                </a:pPr>
                <a:endParaRPr lang="en-US" sz="17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28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257175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endParaRPr lang="en-US" sz="1900" dirty="0"/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EE2185C1-7199-8C33-EB46-C1EB483D8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1" y="578504"/>
                <a:ext cx="8583084" cy="4214669"/>
              </a:xfrm>
              <a:prstGeom prst="rect">
                <a:avLst/>
              </a:prstGeom>
              <a:blipFill>
                <a:blip r:embed="rId3"/>
                <a:stretch>
                  <a:fillRect l="-9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71C3DD-4DC6-E2EB-F4F1-E2683F15D14F}"/>
                  </a:ext>
                </a:extLst>
              </p:cNvPr>
              <p:cNvSpPr txBox="1"/>
              <p:nvPr/>
            </p:nvSpPr>
            <p:spPr>
              <a:xfrm>
                <a:off x="726536" y="2685838"/>
                <a:ext cx="5577886" cy="213513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:r>
                  <a:rPr lang="en-US" sz="1700" dirty="0">
                    <a:solidFill>
                      <a:schemeClr val="tx1"/>
                    </a:solidFill>
                  </a:rPr>
                  <a:t>Selection indicator: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r>
                      <a:rPr lang="en-US" sz="1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</m:t>
                    </m:r>
                    <m:d>
                      <m:d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𝛷</m:t>
                        </m:r>
                        <m:d>
                          <m:dPr>
                            <m:ctrlPr>
                              <a:rPr lang="en-US" sz="17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7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7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700" i="1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𝑀𝑁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:endParaRPr lang="en-US" sz="170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:r>
                  <a:rPr lang="en-US" sz="1700" b="0" i="1" dirty="0">
                    <a:solidFill>
                      <a:schemeClr val="tx1"/>
                    </a:solidFill>
                    <a:latin typeface="Calibri" panose="020F0502020204030204"/>
                  </a:rPr>
                  <a:t>Cor(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sz="1700" b="0" i="1" dirty="0">
                    <a:solidFill>
                      <a:schemeClr val="tx1"/>
                    </a:solidFill>
                    <a:latin typeface="Calibri" panose="020F0502020204030204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  <m: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1700" b="0" i="1" dirty="0">
                    <a:solidFill>
                      <a:schemeClr val="tx1"/>
                    </a:solidFill>
                    <a:latin typeface="Calibri" panose="020F0502020204030204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700" b="0" i="1" dirty="0">
                    <a:solidFill>
                      <a:schemeClr val="tx1"/>
                    </a:solidFill>
                    <a:latin typeface="Calibri" panose="020F0502020204030204"/>
                  </a:rPr>
                  <a:t> Cor(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sz="1700" b="0" i="1" dirty="0">
                    <a:solidFill>
                      <a:schemeClr val="tx1"/>
                    </a:solidFill>
                    <a:latin typeface="Calibri" panose="020F0502020204030204"/>
                  </a:rPr>
                  <a:t>,</a:t>
                </a:r>
                <a:r>
                  <a:rPr lang="en-US" sz="1700" i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𝑖𝑗𝑘</m:t>
                        </m:r>
                        <m: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1700" b="0" i="1" dirty="0">
                    <a:solidFill>
                      <a:schemeClr val="tx1"/>
                    </a:solidFill>
                    <a:latin typeface="Calibri" panose="020F0502020204030204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71C3DD-4DC6-E2EB-F4F1-E2683F15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36" y="2685838"/>
                <a:ext cx="5577886" cy="2135136"/>
              </a:xfrm>
              <a:prstGeom prst="rect">
                <a:avLst/>
              </a:prstGeom>
              <a:blipFill>
                <a:blip r:embed="rId4"/>
                <a:stretch>
                  <a:fillRect l="-435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10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ora"/>
                <a:ea typeface="Lora"/>
                <a:cs typeface="Lora"/>
                <a:sym typeface="Lora"/>
              </a:rPr>
              <a:t>Bulk vs. Single Cell vs Spatial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7499050" y="4807484"/>
            <a:ext cx="176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Image Source: </a:t>
            </a:r>
            <a:r>
              <a:rPr lang="en-US" sz="1000" dirty="0" err="1"/>
              <a:t>pexels.com</a:t>
            </a:r>
            <a:endParaRPr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71CD79-FFD7-6FB2-0713-51D9DE5D9A3C}"/>
              </a:ext>
            </a:extLst>
          </p:cNvPr>
          <p:cNvGrpSpPr/>
          <p:nvPr/>
        </p:nvGrpSpPr>
        <p:grpSpPr>
          <a:xfrm>
            <a:off x="301545" y="779332"/>
            <a:ext cx="2658324" cy="4032740"/>
            <a:chOff x="34327" y="779332"/>
            <a:chExt cx="2658324" cy="4032740"/>
          </a:xfrm>
        </p:grpSpPr>
        <p:pic>
          <p:nvPicPr>
            <p:cNvPr id="89" name="Google Shape;89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327" y="3038973"/>
              <a:ext cx="2658324" cy="1773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7"/>
            <p:cNvSpPr txBox="1"/>
            <p:nvPr/>
          </p:nvSpPr>
          <p:spPr>
            <a:xfrm>
              <a:off x="991638" y="2518684"/>
              <a:ext cx="743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/>
                <a:t>Bulk</a:t>
              </a:r>
              <a:endParaRPr sz="1800" b="1" dirty="0"/>
            </a:p>
          </p:txBody>
        </p:sp>
        <p:pic>
          <p:nvPicPr>
            <p:cNvPr id="3" name="Picture 2" descr="A close-up of a circle of pink circles&#10;&#10;Description automatically generated">
              <a:extLst>
                <a:ext uri="{FF2B5EF4-FFF2-40B4-BE49-F238E27FC236}">
                  <a16:creationId xmlns:a16="http://schemas.microsoft.com/office/drawing/2014/main" id="{527AA3C4-2C04-F9E3-743A-CBC753E78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00"/>
            <a:stretch/>
          </p:blipFill>
          <p:spPr>
            <a:xfrm>
              <a:off x="432813" y="779332"/>
              <a:ext cx="1768282" cy="173736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568476-C1BA-ACCF-54E2-CD06A1B18111}"/>
              </a:ext>
            </a:extLst>
          </p:cNvPr>
          <p:cNvGrpSpPr/>
          <p:nvPr/>
        </p:nvGrpSpPr>
        <p:grpSpPr>
          <a:xfrm>
            <a:off x="3242838" y="779332"/>
            <a:ext cx="2658314" cy="4032739"/>
            <a:chOff x="3242838" y="779332"/>
            <a:chExt cx="2658314" cy="4032739"/>
          </a:xfrm>
        </p:grpSpPr>
        <p:pic>
          <p:nvPicPr>
            <p:cNvPr id="92" name="Google Shape;92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42838" y="3038972"/>
              <a:ext cx="2658314" cy="1773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17"/>
            <p:cNvSpPr txBox="1"/>
            <p:nvPr/>
          </p:nvSpPr>
          <p:spPr>
            <a:xfrm>
              <a:off x="3870204" y="2518684"/>
              <a:ext cx="1696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/>
                <a:t>Single Cell</a:t>
              </a:r>
              <a:endParaRPr sz="1800" b="1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200757-E56B-65C1-15BA-5EA0EFBE8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3740" y="779332"/>
              <a:ext cx="1303020" cy="173736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B414BA-409E-C146-2821-7FA231F78D30}"/>
              </a:ext>
            </a:extLst>
          </p:cNvPr>
          <p:cNvGrpSpPr/>
          <p:nvPr/>
        </p:nvGrpSpPr>
        <p:grpSpPr>
          <a:xfrm>
            <a:off x="6202985" y="779332"/>
            <a:ext cx="2658324" cy="4032079"/>
            <a:chOff x="6451350" y="779332"/>
            <a:chExt cx="2658324" cy="4032079"/>
          </a:xfrm>
        </p:grpSpPr>
        <p:pic>
          <p:nvPicPr>
            <p:cNvPr id="95" name="Google Shape;95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51350" y="3039624"/>
              <a:ext cx="2658324" cy="1771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17"/>
            <p:cNvSpPr txBox="1"/>
            <p:nvPr/>
          </p:nvSpPr>
          <p:spPr>
            <a:xfrm>
              <a:off x="7244525" y="2528204"/>
              <a:ext cx="1343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/>
                <a:t>Spatial</a:t>
              </a:r>
              <a:endParaRPr sz="1800" b="1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38D7ED-6B1E-8544-31F2-BF3E4FD4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50" t="4458" b="3011"/>
            <a:stretch/>
          </p:blipFill>
          <p:spPr>
            <a:xfrm>
              <a:off x="6793102" y="779332"/>
              <a:ext cx="1780311" cy="1737360"/>
            </a:xfrm>
            <a:prstGeom prst="rect">
              <a:avLst/>
            </a:prstGeom>
          </p:spPr>
        </p:pic>
      </p:grpSp>
      <p:sp>
        <p:nvSpPr>
          <p:cNvPr id="7" name="Google Shape;97;p17">
            <a:extLst>
              <a:ext uri="{FF2B5EF4-FFF2-40B4-BE49-F238E27FC236}">
                <a16:creationId xmlns:a16="http://schemas.microsoft.com/office/drawing/2014/main" id="{A1577B42-E9D0-CF36-04C2-E3A588D252F9}"/>
              </a:ext>
            </a:extLst>
          </p:cNvPr>
          <p:cNvSpPr txBox="1"/>
          <p:nvPr/>
        </p:nvSpPr>
        <p:spPr>
          <a:xfrm>
            <a:off x="7079532" y="404888"/>
            <a:ext cx="211498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Image Source: Ospina er al., 2023</a:t>
            </a:r>
            <a:endParaRPr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sz="2400" dirty="0"/>
              <a:t>Hierarchical</a:t>
            </a:r>
            <a:r>
              <a:rPr lang="en-US" dirty="0"/>
              <a:t> SGR Model</a:t>
            </a:r>
            <a:endParaRPr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EA6B4C-FB99-D65C-F61C-D2548F3C2603}"/>
              </a:ext>
            </a:extLst>
          </p:cNvPr>
          <p:cNvSpPr txBox="1">
            <a:spLocks/>
          </p:cNvSpPr>
          <p:nvPr/>
        </p:nvSpPr>
        <p:spPr>
          <a:xfrm>
            <a:off x="91181" y="426104"/>
            <a:ext cx="8583084" cy="462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542925" lvl="1" indent="-285750">
              <a:lnSpc>
                <a:spcPct val="125000"/>
              </a:lnSpc>
              <a:buFont typeface="Wingdings" pitchFamily="2" charset="2"/>
              <a:buChar char="§"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558800" lvl="1" indent="0">
              <a:lnSpc>
                <a:spcPct val="125000"/>
              </a:lnSpc>
              <a:buNone/>
            </a:pPr>
            <a:endParaRPr lang="en-US" sz="1900" dirty="0"/>
          </a:p>
          <a:p>
            <a:pPr lvl="1">
              <a:lnSpc>
                <a:spcPct val="125000"/>
              </a:lnSpc>
              <a:buFont typeface="Wingdings" pitchFamily="2" charset="2"/>
              <a:buChar char="§"/>
            </a:pPr>
            <a:endParaRPr lang="en-US" sz="1900" b="1" i="1" dirty="0">
              <a:latin typeface="Cambria Math" panose="02040503050406030204" pitchFamily="18" charset="0"/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EE2185C1-7199-8C33-EB46-C1EB483D86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581" y="578504"/>
                <a:ext cx="8583084" cy="4214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Nano-environment-specific selection indicator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: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Mean matrix –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=1)&lt;0.5.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700" dirty="0"/>
              </a:p>
              <a:p>
                <a:pPr marL="542925" lvl="1" indent="-285750">
                  <a:lnSpc>
                    <a:spcPct val="125000"/>
                  </a:lnSpc>
                </a:pPr>
                <a:endParaRPr lang="en-US" sz="17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28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257175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endParaRPr lang="en-US" sz="1900" dirty="0"/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EE2185C1-7199-8C33-EB46-C1EB483D8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1" y="578504"/>
                <a:ext cx="8583084" cy="4214669"/>
              </a:xfrm>
              <a:prstGeom prst="rect">
                <a:avLst/>
              </a:prstGeom>
              <a:blipFill>
                <a:blip r:embed="rId3"/>
                <a:stretch>
                  <a:fillRect l="-9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71C3DD-4DC6-E2EB-F4F1-E2683F15D14F}"/>
                  </a:ext>
                </a:extLst>
              </p:cNvPr>
              <p:cNvSpPr txBox="1"/>
              <p:nvPr/>
            </p:nvSpPr>
            <p:spPr>
              <a:xfrm>
                <a:off x="604456" y="1212257"/>
                <a:ext cx="5577886" cy="15876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:r>
                  <a:rPr lang="en-US" sz="1700" dirty="0">
                    <a:solidFill>
                      <a:schemeClr val="tx1"/>
                    </a:solidFill>
                  </a:rPr>
                  <a:t>Selection indicator: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</m:t>
                    </m:r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𝑀𝑁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71C3DD-4DC6-E2EB-F4F1-E2683F15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56" y="1212257"/>
                <a:ext cx="5577886" cy="1587679"/>
              </a:xfrm>
              <a:prstGeom prst="rect">
                <a:avLst/>
              </a:prstGeom>
              <a:blipFill>
                <a:blip r:embed="rId4"/>
                <a:stretch>
                  <a:fillRect l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0810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sz="2400" dirty="0"/>
              <a:t>Hierarchical</a:t>
            </a:r>
            <a:r>
              <a:rPr lang="en-US" dirty="0"/>
              <a:t> SGR Model</a:t>
            </a:r>
            <a:endParaRPr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0EA6B4C-FB99-D65C-F61C-D2548F3C2603}"/>
              </a:ext>
            </a:extLst>
          </p:cNvPr>
          <p:cNvSpPr txBox="1">
            <a:spLocks/>
          </p:cNvSpPr>
          <p:nvPr/>
        </p:nvSpPr>
        <p:spPr>
          <a:xfrm>
            <a:off x="91181" y="426104"/>
            <a:ext cx="8583084" cy="462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542925" lvl="1" indent="-285750">
              <a:lnSpc>
                <a:spcPct val="125000"/>
              </a:lnSpc>
              <a:buFont typeface="Wingdings" pitchFamily="2" charset="2"/>
              <a:buChar char="§"/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558800" lvl="1" indent="0">
              <a:lnSpc>
                <a:spcPct val="125000"/>
              </a:lnSpc>
              <a:buNone/>
            </a:pPr>
            <a:endParaRPr lang="en-US" sz="1900" dirty="0"/>
          </a:p>
          <a:p>
            <a:pPr lvl="1">
              <a:lnSpc>
                <a:spcPct val="125000"/>
              </a:lnSpc>
              <a:buFont typeface="Wingdings" pitchFamily="2" charset="2"/>
              <a:buChar char="§"/>
            </a:pPr>
            <a:endParaRPr lang="en-US" sz="1900" b="1" i="1" dirty="0">
              <a:latin typeface="Cambria Math" panose="02040503050406030204" pitchFamily="18" charset="0"/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EE2185C1-7199-8C33-EB46-C1EB483D86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581" y="578504"/>
                <a:ext cx="8583084" cy="4214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Nano-environment-specific selection indicator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20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: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0" indent="0">
                  <a:lnSpc>
                    <a:spcPct val="125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Mean matrix –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=1)&lt;0.5.</m:t>
                    </m:r>
                  </m:oMath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Column-wise correlation – Prior knowledge on gene correlation.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700" dirty="0"/>
              </a:p>
              <a:p>
                <a:pPr marL="542925" lvl="1" indent="-285750">
                  <a:lnSpc>
                    <a:spcPct val="125000"/>
                  </a:lnSpc>
                </a:pPr>
                <a:endParaRPr lang="en-US" sz="17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28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257175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endParaRPr lang="en-US" sz="1900" dirty="0"/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EE2185C1-7199-8C33-EB46-C1EB483D8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1" y="578504"/>
                <a:ext cx="8583084" cy="4214669"/>
              </a:xfrm>
              <a:prstGeom prst="rect">
                <a:avLst/>
              </a:prstGeom>
              <a:blipFill>
                <a:blip r:embed="rId3"/>
                <a:stretch>
                  <a:fillRect l="-9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71C3DD-4DC6-E2EB-F4F1-E2683F15D14F}"/>
                  </a:ext>
                </a:extLst>
              </p:cNvPr>
              <p:cNvSpPr txBox="1"/>
              <p:nvPr/>
            </p:nvSpPr>
            <p:spPr>
              <a:xfrm>
                <a:off x="604456" y="1212257"/>
                <a:ext cx="5577886" cy="15876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:r>
                  <a:rPr lang="en-US" sz="1700" dirty="0">
                    <a:solidFill>
                      <a:schemeClr val="tx1"/>
                    </a:solidFill>
                  </a:rPr>
                  <a:t>Selection indicator: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</m:t>
                    </m:r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𝑀𝑁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71C3DD-4DC6-E2EB-F4F1-E2683F15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56" y="1212257"/>
                <a:ext cx="5577886" cy="1587679"/>
              </a:xfrm>
              <a:prstGeom prst="rect">
                <a:avLst/>
              </a:prstGeom>
              <a:blipFill>
                <a:blip r:embed="rId4"/>
                <a:stretch>
                  <a:fillRect l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574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2F0B3CDB-614C-5AD7-F642-F29C60CF71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1276" y="441759"/>
                <a:ext cx="8583084" cy="4701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Nano-environment-specific selection indicator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20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: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0" indent="0">
                  <a:lnSpc>
                    <a:spcPct val="125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Mean matrix –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=1)&lt;0.5.</m:t>
                    </m:r>
                  </m:oMath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Column-wise correlation – Prior knowledge on gene correlation.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Row-wise correlation – sample/region correlation.</a:t>
                </a:r>
              </a:p>
              <a:p>
                <a:pPr marL="0" indent="0">
                  <a:lnSpc>
                    <a:spcPct val="125000"/>
                  </a:lnSpc>
                  <a:buNone/>
                </a:pPr>
                <a:r>
                  <a:rPr lang="en-US" sz="2000" dirty="0"/>
                  <a:t>	</a:t>
                </a:r>
                <a:endParaRPr lang="en-US" sz="1900" dirty="0"/>
              </a:p>
              <a:p>
                <a:pPr marL="257175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endParaRPr lang="en-US" sz="1900" dirty="0"/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2F0B3CDB-614C-5AD7-F642-F29C60CF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76" y="441759"/>
                <a:ext cx="8583084" cy="4701741"/>
              </a:xfrm>
              <a:prstGeom prst="rect">
                <a:avLst/>
              </a:prstGeom>
              <a:blipFill>
                <a:blip r:embed="rId3"/>
                <a:stretch>
                  <a:fillRect l="-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sz="2400" dirty="0"/>
              <a:t>Hierarchical</a:t>
            </a:r>
            <a:r>
              <a:rPr lang="en-US" dirty="0"/>
              <a:t> SGR Model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71C3DD-4DC6-E2EB-F4F1-E2683F15D14F}"/>
                  </a:ext>
                </a:extLst>
              </p:cNvPr>
              <p:cNvSpPr txBox="1"/>
              <p:nvPr/>
            </p:nvSpPr>
            <p:spPr>
              <a:xfrm>
                <a:off x="597854" y="1067009"/>
                <a:ext cx="5577886" cy="158767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:r>
                  <a:rPr lang="en-US" sz="1700" dirty="0">
                    <a:solidFill>
                      <a:schemeClr val="tx1"/>
                    </a:solidFill>
                  </a:rPr>
                  <a:t>Selection indicator: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ijk</m:t>
                        </m:r>
                      </m:sub>
                    </m:sSub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</m:t>
                    </m:r>
                    <m:d>
                      <m:d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sz="17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  <a:p>
                <a:pPr defTabSz="51435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d>
                            <m:d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7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𝑀𝑁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700" b="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71C3DD-4DC6-E2EB-F4F1-E2683F15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54" y="1067009"/>
                <a:ext cx="5577886" cy="1587679"/>
              </a:xfrm>
              <a:prstGeom prst="rect">
                <a:avLst/>
              </a:prstGeom>
              <a:blipFill>
                <a:blip r:embed="rId4"/>
                <a:stretch>
                  <a:fillRect l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9247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2F0B3CDB-614C-5AD7-F642-F29C60CF71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667" y="831619"/>
                <a:ext cx="8583084" cy="4701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positive-definite matrix, i.e.,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Spatial correlation matrix, i.e., Conditionally Autoregressive (CAR) model. </a:t>
                </a:r>
                <a:endParaRPr lang="en-US" sz="2800" dirty="0"/>
              </a:p>
              <a:p>
                <a:pPr marL="871538" lvl="2" indent="0">
                  <a:lnSpc>
                    <a:spcPct val="150000"/>
                  </a:lnSpc>
                  <a:buNone/>
                </a:pPr>
                <a:r>
                  <a:rPr lang="en-US" dirty="0"/>
                  <a:t>Hierarchical spatial model:</a:t>
                </a:r>
              </a:p>
              <a:p>
                <a:pPr marL="871538" lvl="2" indent="0">
                  <a:lnSpc>
                    <a:spcPct val="150000"/>
                  </a:lnSpc>
                  <a:buNone/>
                </a:pPr>
                <a:r>
                  <a:rPr lang="en-US" dirty="0"/>
                  <a:t>1. GP captures spatial structure within nano-environment.</a:t>
                </a:r>
              </a:p>
              <a:p>
                <a:pPr marL="871538" lvl="2" indent="0">
                  <a:lnSpc>
                    <a:spcPct val="150000"/>
                  </a:lnSpc>
                  <a:buNone/>
                </a:pPr>
                <a:r>
                  <a:rPr lang="en-US" dirty="0"/>
                  <a:t>2.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measure spatial structure between nano-environments.</a:t>
                </a:r>
                <a:endParaRPr lang="en-US" dirty="0"/>
              </a:p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257175" lvl="1" indent="0">
                  <a:lnSpc>
                    <a:spcPct val="150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50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50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50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>
                  <a:lnSpc>
                    <a:spcPct val="150000"/>
                  </a:lnSpc>
                </a:pPr>
                <a:endParaRPr lang="en-US" sz="1900" dirty="0"/>
              </a:p>
              <a:p>
                <a:pPr>
                  <a:lnSpc>
                    <a:spcPct val="150000"/>
                  </a:lnSpc>
                </a:pPr>
                <a:endParaRPr lang="en-US" sz="1900" dirty="0"/>
              </a:p>
            </p:txBody>
          </p:sp>
        </mc:Choice>
        <mc:Fallback xmlns="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2F0B3CDB-614C-5AD7-F642-F29C60CF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67" y="831619"/>
                <a:ext cx="8583084" cy="4701741"/>
              </a:xfrm>
              <a:prstGeom prst="rect">
                <a:avLst/>
              </a:prstGeom>
              <a:blipFill>
                <a:blip r:embed="rId3"/>
                <a:stretch>
                  <a:fillRect l="-9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37;p2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16200" y="64359"/>
                <a:ext cx="8258100" cy="377400"/>
              </a:xfrm>
              <a:prstGeom prst="rect">
                <a:avLst/>
              </a:prstGeom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pPr lvl="0"/>
                <a:r>
                  <a:rPr lang="en-US" dirty="0"/>
                  <a:t>Selection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37" name="Google Shape;137;p2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6200" y="64359"/>
                <a:ext cx="8258100" cy="377400"/>
              </a:xfrm>
              <a:prstGeom prst="rect">
                <a:avLst/>
              </a:prstGeom>
              <a:blipFill>
                <a:blip r:embed="rId4"/>
                <a:stretch>
                  <a:fillRect l="-2288" t="-22951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Right 3">
            <a:extLst>
              <a:ext uri="{FF2B5EF4-FFF2-40B4-BE49-F238E27FC236}">
                <a16:creationId xmlns:a16="http://schemas.microsoft.com/office/drawing/2014/main" id="{07D9EA57-D1A8-9CBE-ED67-B300E68FBCFB}"/>
              </a:ext>
            </a:extLst>
          </p:cNvPr>
          <p:cNvSpPr/>
          <p:nvPr/>
        </p:nvSpPr>
        <p:spPr>
          <a:xfrm>
            <a:off x="571639" y="2663306"/>
            <a:ext cx="785658" cy="227775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1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F0B3CDB-614C-5AD7-F642-F29C60CF71D4}"/>
              </a:ext>
            </a:extLst>
          </p:cNvPr>
          <p:cNvSpPr txBox="1">
            <a:spLocks/>
          </p:cNvSpPr>
          <p:nvPr/>
        </p:nvSpPr>
        <p:spPr>
          <a:xfrm>
            <a:off x="397877" y="540230"/>
            <a:ext cx="7480355" cy="437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600075" lvl="1" indent="-342900">
              <a:lnSpc>
                <a:spcPct val="125000"/>
              </a:lnSpc>
            </a:pPr>
            <a:endParaRPr lang="en-US" sz="1900" dirty="0"/>
          </a:p>
          <a:p>
            <a:pPr marL="342900" indent="-342900">
              <a:lnSpc>
                <a:spcPct val="125000"/>
              </a:lnSpc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342900" indent="-342900">
              <a:lnSpc>
                <a:spcPct val="125000"/>
              </a:lnSpc>
            </a:pPr>
            <a:endParaRPr lang="en-US" sz="1900" i="1" dirty="0">
              <a:latin typeface="Cambria Math" panose="02040503050406030204" pitchFamily="18" charset="0"/>
            </a:endParaRPr>
          </a:p>
          <a:p>
            <a:pPr marL="542925" lvl="1" indent="-285750">
              <a:lnSpc>
                <a:spcPct val="125000"/>
              </a:lnSpc>
              <a:buFont typeface="Wingdings" pitchFamily="2" charset="2"/>
              <a:buChar char="§"/>
            </a:pPr>
            <a:endParaRPr lang="en-US" sz="1900" i="1" dirty="0">
              <a:latin typeface="Cambria Math" panose="02040503050406030204" pitchFamily="18" charset="0"/>
            </a:endParaRPr>
          </a:p>
          <a:p>
            <a:pPr lvl="1">
              <a:lnSpc>
                <a:spcPct val="125000"/>
              </a:lnSpc>
            </a:pPr>
            <a:endParaRPr lang="en-US" sz="1900" dirty="0"/>
          </a:p>
          <a:p>
            <a:pPr lvl="1">
              <a:lnSpc>
                <a:spcPct val="125000"/>
              </a:lnSpc>
              <a:buFont typeface="Wingdings" pitchFamily="2" charset="2"/>
              <a:buChar char="§"/>
            </a:pPr>
            <a:endParaRPr lang="en-US" sz="1900" b="1" i="1" dirty="0">
              <a:latin typeface="Cambria Math" panose="02040503050406030204" pitchFamily="18" charset="0"/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37;p2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16200" y="64359"/>
                <a:ext cx="8258100" cy="377400"/>
              </a:xfrm>
              <a:prstGeom prst="rect">
                <a:avLst/>
              </a:prstGeom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pPr lvl="0"/>
                <a:r>
                  <a:rPr lang="en-US" dirty="0"/>
                  <a:t>Selection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37" name="Google Shape;137;p2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6200" y="64359"/>
                <a:ext cx="8258100" cy="377400"/>
              </a:xfrm>
              <a:prstGeom prst="rect">
                <a:avLst/>
              </a:prstGeom>
              <a:blipFill>
                <a:blip r:embed="rId3"/>
                <a:stretch>
                  <a:fillRect l="-2288" t="-22951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5F4029FA-A12B-2722-0C94-7FCCC70D19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1276" y="441759"/>
                <a:ext cx="8583084" cy="47017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Recall CAR model:</a:t>
                </a:r>
              </a:p>
              <a:p>
                <a:pPr marL="607219" lvl="1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 marL="607219" lvl="1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600" dirty="0"/>
                  <a:t>: the neighborhood matrix, adjacency based, or distance weighted.</a:t>
                </a:r>
              </a:p>
              <a:p>
                <a:pPr marL="607219" lvl="1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𝑑𝑖𝑎𝑔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}</m:t>
                            </m:r>
                          </m:e>
                        </m:nary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150019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 our case: </a:t>
                </a:r>
              </a:p>
              <a:p>
                <a:pPr marL="607219" lvl="1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Assume: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(0,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bSup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  <a:p>
                <a:pPr marL="607219" lvl="1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B: weighted by distance between FOVs.</a:t>
                </a:r>
              </a:p>
              <a:p>
                <a:pPr marL="607219" lvl="1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Fixed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 marL="607219" lvl="1" indent="-19288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/>
                  <a:t>.</a:t>
                </a:r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257175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endParaRPr lang="en-US" sz="1900" dirty="0"/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5F4029FA-A12B-2722-0C94-7FCCC70D1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76" y="441759"/>
                <a:ext cx="8583084" cy="4701741"/>
              </a:xfrm>
              <a:prstGeom prst="rect">
                <a:avLst/>
              </a:prstGeom>
              <a:blipFill>
                <a:blip r:embed="rId4"/>
                <a:stretch>
                  <a:fillRect l="-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605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2F0B3CDB-614C-5AD7-F642-F29C60CF71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200" y="1061438"/>
                <a:ext cx="4705596" cy="43717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chemeClr val="accent1"/>
                  </a:buClr>
                  <a:buSzPts val="2400"/>
                  <a:buFont typeface="Quattrocento Sans"/>
                  <a:buChar char="◉"/>
                  <a:defRPr sz="24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1pPr>
                <a:lvl2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○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2pPr>
                <a:lvl3pPr marL="1371600" marR="0" lvl="2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2000"/>
                  <a:buFont typeface="Quattrocento Sans"/>
                  <a:buChar char="■"/>
                  <a:defRPr sz="20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Quattrocento Sans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defRPr>
                </a:lvl9pPr>
              </a:lstStyle>
              <a:p>
                <a:pPr marL="150019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900" dirty="0"/>
                  <a:t>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endParaRPr lang="en-US" sz="1900" dirty="0"/>
              </a:p>
              <a:p>
                <a:pPr marL="607219" lvl="1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/>
                  <a:t>Consider K = 2, e.g., 2 FOVs</a:t>
                </a:r>
              </a:p>
              <a:p>
                <a:pPr marL="607219" lvl="1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500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as identity matrix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/>
                  <a:t>, with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𝑠𝑒𝑞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(0, 0.9, 0.1)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=0.1, 1, 10.</m:t>
                    </m:r>
                  </m:oMath>
                </a14:m>
                <a:r>
                  <a:rPr lang="en-US" sz="1600" dirty="0"/>
                  <a:t>  </a:t>
                </a:r>
              </a:p>
              <a:p>
                <a:pPr marL="607219" lvl="1" indent="-192881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Draw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(0, 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4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1500" dirty="0"/>
              </a:p>
              <a:p>
                <a:pPr marL="257175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marL="0" indent="0">
                  <a:lnSpc>
                    <a:spcPct val="125000"/>
                  </a:lnSpc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5000"/>
                  </a:lnSpc>
                  <a:buFont typeface="Quattrocento Sans"/>
                  <a:buNone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42925" lvl="1" indent="-285750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i="1" dirty="0">
                  <a:latin typeface="Cambria Math" panose="02040503050406030204" pitchFamily="18" charset="0"/>
                </a:endParaRPr>
              </a:p>
              <a:p>
                <a:pPr marL="558800" lvl="1" indent="0">
                  <a:lnSpc>
                    <a:spcPct val="125000"/>
                  </a:lnSpc>
                  <a:buNone/>
                </a:pPr>
                <a:endParaRPr lang="en-US" sz="1900" dirty="0"/>
              </a:p>
              <a:p>
                <a:pPr lvl="1">
                  <a:lnSpc>
                    <a:spcPct val="125000"/>
                  </a:lnSpc>
                  <a:buFont typeface="Wingdings" pitchFamily="2" charset="2"/>
                  <a:buChar char="§"/>
                </a:pPr>
                <a:endParaRPr lang="en-US" sz="1900" b="1" i="1" dirty="0">
                  <a:latin typeface="Cambria Math" panose="02040503050406030204" pitchFamily="18" charset="0"/>
                </a:endParaRPr>
              </a:p>
              <a:p>
                <a:pPr marL="192881" indent="-192881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endParaRPr lang="en-US" sz="1900" dirty="0"/>
              </a:p>
              <a:p>
                <a:endParaRPr lang="en-US" sz="1900" dirty="0"/>
              </a:p>
            </p:txBody>
          </p:sp>
        </mc:Choice>
        <mc:Fallback xmlns="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2F0B3CDB-614C-5AD7-F642-F29C60CF7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00" y="1061438"/>
                <a:ext cx="4705596" cy="4371781"/>
              </a:xfrm>
              <a:prstGeom prst="rect">
                <a:avLst/>
              </a:prstGeom>
              <a:blipFill>
                <a:blip r:embed="rId3"/>
                <a:stretch>
                  <a:fillRect l="-1613" r="-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37;p2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16200" y="64359"/>
                <a:ext cx="8258100" cy="377400"/>
              </a:xfrm>
              <a:prstGeom prst="rect">
                <a:avLst/>
              </a:prstGeom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pPr lvl="0"/>
                <a:r>
                  <a:rPr lang="en-US" dirty="0"/>
                  <a:t>Selection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37" name="Google Shape;137;p2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6200" y="64359"/>
                <a:ext cx="8258100" cy="377400"/>
              </a:xfrm>
              <a:prstGeom prst="rect">
                <a:avLst/>
              </a:prstGeom>
              <a:blipFill>
                <a:blip r:embed="rId4"/>
                <a:stretch>
                  <a:fillRect l="-2288" t="-22951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variable and a variable&#10;&#10;Description automatically generated">
            <a:extLst>
              <a:ext uri="{FF2B5EF4-FFF2-40B4-BE49-F238E27FC236}">
                <a16:creationId xmlns:a16="http://schemas.microsoft.com/office/drawing/2014/main" id="{DEDDE922-E323-C6A8-C58A-36645B6F2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004" y="1061438"/>
            <a:ext cx="3471650" cy="34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48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27775" y="55366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Summary</a:t>
            </a:r>
            <a:endParaRPr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6E96DCF-C7F9-7C08-F7D1-DC26351C388C}"/>
              </a:ext>
            </a:extLst>
          </p:cNvPr>
          <p:cNvGrpSpPr/>
          <p:nvPr/>
        </p:nvGrpSpPr>
        <p:grpSpPr>
          <a:xfrm>
            <a:off x="1480838" y="3145227"/>
            <a:ext cx="5655715" cy="408856"/>
            <a:chOff x="-411666" y="1948454"/>
            <a:chExt cx="5655715" cy="40885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80471E-9CF9-07CF-DCC6-2C0CAD63363C}"/>
                </a:ext>
              </a:extLst>
            </p:cNvPr>
            <p:cNvSpPr txBox="1"/>
            <p:nvPr/>
          </p:nvSpPr>
          <p:spPr>
            <a:xfrm>
              <a:off x="523686" y="1957200"/>
              <a:ext cx="37850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Quattrocento Sans" panose="020B0502050000020003" pitchFamily="34" charset="0"/>
                </a:rPr>
                <a:t>Detection of cancer driver genes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4078DB3-31DF-2419-1585-F879507A6E9C}"/>
                </a:ext>
              </a:extLst>
            </p:cNvPr>
            <p:cNvSpPr/>
            <p:nvPr/>
          </p:nvSpPr>
          <p:spPr>
            <a:xfrm>
              <a:off x="-411666" y="1948454"/>
              <a:ext cx="5655715" cy="407046"/>
            </a:xfrm>
            <a:prstGeom prst="rect">
              <a:avLst/>
            </a:prstGeom>
            <a:noFill/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6F0522D-6FEA-751D-3E9D-050774A9E229}"/>
              </a:ext>
            </a:extLst>
          </p:cNvPr>
          <p:cNvGrpSpPr/>
          <p:nvPr/>
        </p:nvGrpSpPr>
        <p:grpSpPr>
          <a:xfrm>
            <a:off x="1480836" y="641504"/>
            <a:ext cx="5655715" cy="757686"/>
            <a:chOff x="-411668" y="3808807"/>
            <a:chExt cx="5655715" cy="7576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9F2602-65BC-64B1-5D5E-C18C293CD3B5}"/>
                </a:ext>
              </a:extLst>
            </p:cNvPr>
            <p:cNvSpPr txBox="1"/>
            <p:nvPr/>
          </p:nvSpPr>
          <p:spPr>
            <a:xfrm>
              <a:off x="999773" y="4000144"/>
              <a:ext cx="2832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Quattrocento Sans" panose="020B0502050000020003" pitchFamily="34" charset="0"/>
                </a:rPr>
                <a:t>Spatial Network Models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0F91DB3-6BDF-6C52-961D-B60234C4E87D}"/>
                </a:ext>
              </a:extLst>
            </p:cNvPr>
            <p:cNvSpPr/>
            <p:nvPr/>
          </p:nvSpPr>
          <p:spPr>
            <a:xfrm>
              <a:off x="-411668" y="3808807"/>
              <a:ext cx="5655715" cy="757686"/>
            </a:xfrm>
            <a:prstGeom prst="rect">
              <a:avLst/>
            </a:prstGeom>
            <a:noFill/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9A9A2FF-D0D1-3AB9-453C-E7C710611157}"/>
              </a:ext>
            </a:extLst>
          </p:cNvPr>
          <p:cNvGrpSpPr/>
          <p:nvPr/>
        </p:nvGrpSpPr>
        <p:grpSpPr>
          <a:xfrm>
            <a:off x="1480838" y="4112430"/>
            <a:ext cx="5655714" cy="822959"/>
            <a:chOff x="3900414" y="3808807"/>
            <a:chExt cx="5655714" cy="82295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EB23483-724F-55CF-A970-E48F1982FAFA}"/>
                </a:ext>
              </a:extLst>
            </p:cNvPr>
            <p:cNvSpPr txBox="1"/>
            <p:nvPr/>
          </p:nvSpPr>
          <p:spPr>
            <a:xfrm>
              <a:off x="4466270" y="3866343"/>
              <a:ext cx="45239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Quattrocento Sans" panose="020B0502050000020003" pitchFamily="34" charset="0"/>
                </a:rPr>
                <a:t>Potential targets for immunotherapy to </a:t>
              </a:r>
            </a:p>
            <a:p>
              <a:pPr algn="ctr"/>
              <a:r>
                <a:rPr lang="en-US" sz="2000" dirty="0">
                  <a:latin typeface="Quattrocento Sans" panose="020B0502050000020003" pitchFamily="34" charset="0"/>
                </a:rPr>
                <a:t>regulate gene/pathway functions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79719CC-6C11-701C-979D-4B4CE1EDCA6C}"/>
                </a:ext>
              </a:extLst>
            </p:cNvPr>
            <p:cNvSpPr/>
            <p:nvPr/>
          </p:nvSpPr>
          <p:spPr>
            <a:xfrm>
              <a:off x="3900414" y="3808807"/>
              <a:ext cx="5655714" cy="822959"/>
            </a:xfrm>
            <a:prstGeom prst="rect">
              <a:avLst/>
            </a:prstGeom>
            <a:noFill/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577E0DF-079D-0DFA-0E7E-0E7588A41FD4}"/>
              </a:ext>
            </a:extLst>
          </p:cNvPr>
          <p:cNvGrpSpPr/>
          <p:nvPr/>
        </p:nvGrpSpPr>
        <p:grpSpPr>
          <a:xfrm>
            <a:off x="1480838" y="1976103"/>
            <a:ext cx="5655715" cy="569588"/>
            <a:chOff x="-411662" y="1900020"/>
            <a:chExt cx="5655715" cy="569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191ACB-D9B6-5379-ECF8-1C6FA107E101}"/>
                </a:ext>
              </a:extLst>
            </p:cNvPr>
            <p:cNvSpPr txBox="1"/>
            <p:nvPr/>
          </p:nvSpPr>
          <p:spPr>
            <a:xfrm>
              <a:off x="-411662" y="1957200"/>
              <a:ext cx="56557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Quattrocento Sans" panose="020B0502050000020003" pitchFamily="34" charset="0"/>
                </a:rPr>
                <a:t>Study of spatially varying gene-gene coregulation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482EF1-3F6A-D59E-2EAB-7AB86D614F7F}"/>
                </a:ext>
              </a:extLst>
            </p:cNvPr>
            <p:cNvSpPr/>
            <p:nvPr/>
          </p:nvSpPr>
          <p:spPr>
            <a:xfrm>
              <a:off x="-411662" y="1900020"/>
              <a:ext cx="5655715" cy="569588"/>
            </a:xfrm>
            <a:prstGeom prst="rect">
              <a:avLst/>
            </a:prstGeom>
            <a:noFill/>
            <a:ln w="508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C0297B-3910-8BA7-3860-5E95C581D552}"/>
              </a:ext>
            </a:extLst>
          </p:cNvPr>
          <p:cNvCxnSpPr>
            <a:cxnSpLocks/>
          </p:cNvCxnSpPr>
          <p:nvPr/>
        </p:nvCxnSpPr>
        <p:spPr>
          <a:xfrm>
            <a:off x="3826902" y="1506071"/>
            <a:ext cx="0" cy="359293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2227C2-D0D8-13C8-1642-60D0EAEFA193}"/>
              </a:ext>
            </a:extLst>
          </p:cNvPr>
          <p:cNvCxnSpPr>
            <a:cxnSpLocks/>
          </p:cNvCxnSpPr>
          <p:nvPr/>
        </p:nvCxnSpPr>
        <p:spPr>
          <a:xfrm>
            <a:off x="4837612" y="1506070"/>
            <a:ext cx="0" cy="359293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FB4EE4-5EE4-10F7-018E-7EA6E1978E85}"/>
              </a:ext>
            </a:extLst>
          </p:cNvPr>
          <p:cNvCxnSpPr>
            <a:cxnSpLocks/>
          </p:cNvCxnSpPr>
          <p:nvPr/>
        </p:nvCxnSpPr>
        <p:spPr>
          <a:xfrm>
            <a:off x="3825875" y="2671483"/>
            <a:ext cx="0" cy="359293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59CF39-AF45-5D7B-577D-5B0DBF951C6A}"/>
              </a:ext>
            </a:extLst>
          </p:cNvPr>
          <p:cNvCxnSpPr>
            <a:cxnSpLocks/>
          </p:cNvCxnSpPr>
          <p:nvPr/>
        </p:nvCxnSpPr>
        <p:spPr>
          <a:xfrm>
            <a:off x="4836585" y="2671482"/>
            <a:ext cx="0" cy="359293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74DEFF-7312-ABC8-8EB3-C0E0C742F757}"/>
              </a:ext>
            </a:extLst>
          </p:cNvPr>
          <p:cNvCxnSpPr>
            <a:cxnSpLocks/>
          </p:cNvCxnSpPr>
          <p:nvPr/>
        </p:nvCxnSpPr>
        <p:spPr>
          <a:xfrm>
            <a:off x="3815883" y="3657601"/>
            <a:ext cx="0" cy="359293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9E34F7-B910-A2EF-8596-CDD57156F0F9}"/>
              </a:ext>
            </a:extLst>
          </p:cNvPr>
          <p:cNvCxnSpPr>
            <a:cxnSpLocks/>
          </p:cNvCxnSpPr>
          <p:nvPr/>
        </p:nvCxnSpPr>
        <p:spPr>
          <a:xfrm>
            <a:off x="4826593" y="3657600"/>
            <a:ext cx="0" cy="359293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Summary</a:t>
            </a:r>
            <a:endParaRPr dirty="0"/>
          </a:p>
        </p:txBody>
      </p:sp>
      <p:sp>
        <p:nvSpPr>
          <p:cNvPr id="2" name="Google Shape;790;p45">
            <a:extLst>
              <a:ext uri="{FF2B5EF4-FFF2-40B4-BE49-F238E27FC236}">
                <a16:creationId xmlns:a16="http://schemas.microsoft.com/office/drawing/2014/main" id="{078FD336-4610-52C0-19AC-70DBCB18290E}"/>
              </a:ext>
            </a:extLst>
          </p:cNvPr>
          <p:cNvSpPr txBox="1">
            <a:spLocks/>
          </p:cNvSpPr>
          <p:nvPr/>
        </p:nvSpPr>
        <p:spPr>
          <a:xfrm>
            <a:off x="95103" y="735096"/>
            <a:ext cx="8385509" cy="408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285750" indent="-285750">
              <a:spcBef>
                <a:spcPts val="0"/>
              </a:spcBef>
              <a:buClr>
                <a:srgbClr val="FFE166"/>
              </a:buClr>
              <a:buSzPts val="2880"/>
              <a:buFont typeface="Arial" panose="020B0604020202020204" pitchFamily="34" charset="0"/>
              <a:buChar char="•"/>
            </a:pPr>
            <a:r>
              <a:rPr lang="en-US" sz="2000" dirty="0"/>
              <a:t>Spatial network models</a:t>
            </a:r>
          </a:p>
          <a:p>
            <a:pPr indent="-228600">
              <a:buFont typeface="Quattrocento Sans"/>
              <a:buNone/>
            </a:pPr>
            <a:endParaRPr lang="en-US" sz="2800" dirty="0"/>
          </a:p>
          <a:p>
            <a:pPr lvl="1"/>
            <a:r>
              <a:rPr lang="en-US" dirty="0"/>
              <a:t>Allows heterogeneity and estimation of spatially varying networks across spatial domain in context of spatial transcriptomics.</a:t>
            </a:r>
          </a:p>
          <a:p>
            <a:pPr lvl="1"/>
            <a:endParaRPr lang="en-US" sz="2800" dirty="0"/>
          </a:p>
          <a:p>
            <a:pPr lvl="1"/>
            <a:r>
              <a:rPr lang="en-US" dirty="0"/>
              <a:t>Extensive simulation study for calibration and comparison.</a:t>
            </a:r>
          </a:p>
          <a:p>
            <a:pPr lvl="1"/>
            <a:endParaRPr lang="en-US" sz="2800" dirty="0"/>
          </a:p>
          <a:p>
            <a:pPr lvl="1"/>
            <a:r>
              <a:rPr lang="en-US" dirty="0"/>
              <a:t>Adaptation of different spatial kernels to incorporate several spatial patterns.</a:t>
            </a:r>
          </a:p>
          <a:p>
            <a:pPr lvl="1"/>
            <a:endParaRPr lang="en-US" sz="2800" dirty="0"/>
          </a:p>
          <a:p>
            <a:pPr lvl="1"/>
            <a:r>
              <a:rPr lang="en-US" dirty="0"/>
              <a:t>Applications to cancer genomics datasets. </a:t>
            </a:r>
          </a:p>
          <a:p>
            <a:pPr marL="192881" indent="-40480">
              <a:buFont typeface="Arial"/>
              <a:buNone/>
            </a:pPr>
            <a:endParaRPr lang="en-US" sz="1800" dirty="0"/>
          </a:p>
          <a:p>
            <a:pPr marL="76200" indent="0">
              <a:spcBef>
                <a:spcPts val="1092"/>
              </a:spcBef>
              <a:buFont typeface="Quattrocento Sans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422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597238" y="1283009"/>
            <a:ext cx="7949524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Thank you</a:t>
            </a:r>
            <a:endParaRPr dirty="0"/>
          </a:p>
        </p:txBody>
      </p:sp>
      <p:pic>
        <p:nvPicPr>
          <p:cNvPr id="73" name="Google Shape;73;p15" descr="A yellow letter on a blue background&#10;&#10;Description automatically generated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2910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329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D661A8-61D6-1201-AD1D-7E54C6E97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SGR Simulation (Undirected setting)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0C6C8-18F7-FBA2-0DA1-F33E1FF2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7" y="811407"/>
            <a:ext cx="5551714" cy="388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DCB40-D1F9-19EA-F7FB-651CD27B9BB9}"/>
              </a:ext>
            </a:extLst>
          </p:cNvPr>
          <p:cNvSpPr txBox="1"/>
          <p:nvPr/>
        </p:nvSpPr>
        <p:spPr>
          <a:xfrm>
            <a:off x="598792" y="4672485"/>
            <a:ext cx="809708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Bottomline: </a:t>
            </a:r>
            <a:r>
              <a:rPr lang="en-US" sz="1800" b="1" kern="1200" noProof="0" dirty="0">
                <a:solidFill>
                  <a:prstClr val="black"/>
                </a:solidFill>
                <a:latin typeface="Arial" charset="0"/>
                <a:ea typeface="ＭＳ Ｐゴシック" charset="-128"/>
                <a:cs typeface="+mn-cs"/>
              </a:rPr>
              <a:t>better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structural recovery for spatially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varying graph setting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6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subTitle" idx="4294967295"/>
          </p:nvPr>
        </p:nvSpPr>
        <p:spPr>
          <a:xfrm>
            <a:off x="0" y="736882"/>
            <a:ext cx="5669280" cy="43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Spatial map of tissue.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endParaRPr sz="1200" dirty="0"/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Each spot is a cell or a collection of cells.</a:t>
            </a:r>
            <a:endParaRPr sz="2000" dirty="0"/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endParaRPr lang="en-US" sz="12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Gene expression assayed from each spot along with spatial </a:t>
            </a:r>
            <a:r>
              <a:rPr lang="en-US" sz="20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coordinates.</a:t>
            </a:r>
            <a:endParaRPr sz="2000" dirty="0"/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endParaRPr lang="en-US" sz="12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Joint assessment of spatial architecture + biological processes</a:t>
            </a:r>
            <a:endParaRPr sz="2000" dirty="0"/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</a:pPr>
            <a:r>
              <a:rPr lang="en-US" sz="1700" dirty="0"/>
              <a:t>e.g., tumor microenvironment in cancer.</a:t>
            </a:r>
            <a:endParaRPr sz="17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endParaRPr lang="en-US" sz="12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 n (cells) and high p (genes) data. </a:t>
            </a:r>
            <a:endParaRPr sz="20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None/>
            </a:pPr>
            <a:endParaRPr sz="2000" b="1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80FCBB-C30A-581F-E485-145A8CC02F73}"/>
              </a:ext>
            </a:extLst>
          </p:cNvPr>
          <p:cNvGrpSpPr/>
          <p:nvPr/>
        </p:nvGrpSpPr>
        <p:grpSpPr>
          <a:xfrm>
            <a:off x="6089599" y="441759"/>
            <a:ext cx="2606040" cy="1523545"/>
            <a:chOff x="6089599" y="441759"/>
            <a:chExt cx="2606040" cy="1523545"/>
          </a:xfrm>
        </p:grpSpPr>
        <p:pic>
          <p:nvPicPr>
            <p:cNvPr id="104" name="Google Shape;104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89599" y="441759"/>
              <a:ext cx="1218835" cy="1523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476804" y="441759"/>
              <a:ext cx="1218835" cy="15235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4476" y="2736431"/>
            <a:ext cx="2442326" cy="191510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ora"/>
                <a:ea typeface="Lora"/>
                <a:cs typeface="Lora"/>
                <a:sym typeface="Lora"/>
              </a:rPr>
              <a:t>Spatial Transcriptomics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DE04E-F54F-4B3D-DD51-7C2054990B01}"/>
              </a:ext>
            </a:extLst>
          </p:cNvPr>
          <p:cNvSpPr txBox="1"/>
          <p:nvPr/>
        </p:nvSpPr>
        <p:spPr>
          <a:xfrm>
            <a:off x="6446519" y="2139468"/>
            <a:ext cx="2127781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issue section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F3AA3-B0D8-01C4-653B-F9373A78CF8A}"/>
              </a:ext>
            </a:extLst>
          </p:cNvPr>
          <p:cNvSpPr txBox="1"/>
          <p:nvPr/>
        </p:nvSpPr>
        <p:spPr>
          <a:xfrm>
            <a:off x="6446519" y="4720607"/>
            <a:ext cx="2127781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Spatial gene expression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uiExpand="1" build="p"/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Application of SGR on Breast Cancer Data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A8A37-EC2D-A9AC-0FDF-07E98E98AFBF}"/>
              </a:ext>
            </a:extLst>
          </p:cNvPr>
          <p:cNvSpPr txBox="1"/>
          <p:nvPr/>
        </p:nvSpPr>
        <p:spPr>
          <a:xfrm>
            <a:off x="173278" y="3777988"/>
            <a:ext cx="77053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Breast Cancer Data </a:t>
            </a:r>
            <a:r>
              <a:rPr lang="en-US" sz="1500" dirty="0">
                <a:latin typeface="Quattrocento Sans" panose="020B0502050000020003" pitchFamily="34" charset="0"/>
              </a:rPr>
              <a:t>[10x Genomics]</a:t>
            </a:r>
            <a:r>
              <a:rPr lang="en-US" sz="1800" dirty="0">
                <a:latin typeface="Quattrocento Sans" panose="020B0502050000020003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B cell and T cell signature genes (33 and 79) </a:t>
            </a:r>
            <a:r>
              <a:rPr lang="en-US" sz="1500" dirty="0">
                <a:latin typeface="Quattrocento Sans" panose="020B0502050000020003" pitchFamily="34" charset="0"/>
              </a:rPr>
              <a:t>[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Quattrocento Sans" panose="020B0502050000020003" pitchFamily="34" charset="0"/>
                <a:ea typeface="Quattrocento Sans"/>
                <a:cs typeface="Quattrocento Sans"/>
                <a:sym typeface="Quattrocento Sans"/>
              </a:rPr>
              <a:t>Nirmal et al 2018]</a:t>
            </a:r>
            <a:r>
              <a:rPr lang="en-US" sz="1800" dirty="0">
                <a:latin typeface="Quattrocento Sans" panose="020B0502050000020003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Pathology based region annotation.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5AFC1-79E9-DC29-A78C-A4193B3B769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2525" y="761133"/>
            <a:ext cx="2423160" cy="2697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850BC-1CD9-12B3-5ABC-552C66BE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667" y="715413"/>
            <a:ext cx="2648755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152855-A52E-67A7-81F9-4CD05194A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622" y="738273"/>
            <a:ext cx="272610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Spatially varying edges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22B24-1829-3CA2-B095-A920D2737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53894" y="441759"/>
            <a:ext cx="3025287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BB4579-73D0-76D8-4BA5-08691160B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25" y="1033272"/>
            <a:ext cx="35536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B55671-3696-D394-8E9E-69CE9F702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Spatially varying networks for B-cell signature genes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126FFD-0FAF-5706-DBCD-886E61B1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77" y="846667"/>
            <a:ext cx="3290685" cy="3886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E9D557-FA4E-6F8E-18E0-C095D90C64CA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432501" y="1833395"/>
            <a:ext cx="856204" cy="342481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74F26EF-C213-9BF7-4E9B-BC7054CEB7BA}"/>
              </a:ext>
            </a:extLst>
          </p:cNvPr>
          <p:cNvSpPr>
            <a:spLocks noChangeAspect="1"/>
          </p:cNvSpPr>
          <p:nvPr/>
        </p:nvSpPr>
        <p:spPr>
          <a:xfrm>
            <a:off x="3277992" y="2165163"/>
            <a:ext cx="73152" cy="73152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7C84E2-E4CC-C3D5-BB5D-3CA64942EEFA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2320829" y="3739602"/>
            <a:ext cx="1022969" cy="122353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08F9842-6FF6-C161-D052-8D84D82F374C}"/>
              </a:ext>
            </a:extLst>
          </p:cNvPr>
          <p:cNvSpPr>
            <a:spLocks noChangeAspect="1"/>
          </p:cNvSpPr>
          <p:nvPr/>
        </p:nvSpPr>
        <p:spPr>
          <a:xfrm>
            <a:off x="3343798" y="3703026"/>
            <a:ext cx="73152" cy="73152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593819-DA9B-27B7-1237-376A0C2AD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78" y="642519"/>
            <a:ext cx="2026895" cy="21031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B67B00-0E93-5B89-7266-39C8E0218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78" y="2946400"/>
            <a:ext cx="2018581" cy="21031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E3AC0B-30F2-5B6D-9CF6-43C6C20DD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238" y="904892"/>
            <a:ext cx="2055412" cy="214884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AE2C6E5-BF4B-224B-301D-D9B16A8A6F57}"/>
              </a:ext>
            </a:extLst>
          </p:cNvPr>
          <p:cNvSpPr>
            <a:spLocks noChangeAspect="1"/>
          </p:cNvSpPr>
          <p:nvPr/>
        </p:nvSpPr>
        <p:spPr>
          <a:xfrm>
            <a:off x="5563964" y="2538878"/>
            <a:ext cx="73152" cy="73152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2348ED-B608-822F-56ED-D12D89085FB6}"/>
              </a:ext>
            </a:extLst>
          </p:cNvPr>
          <p:cNvCxnSpPr>
            <a:cxnSpLocks/>
          </p:cNvCxnSpPr>
          <p:nvPr/>
        </p:nvCxnSpPr>
        <p:spPr>
          <a:xfrm flipV="1">
            <a:off x="5649095" y="2238315"/>
            <a:ext cx="883515" cy="333435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1A0C430-A410-6823-0C56-1EEF226376C6}"/>
              </a:ext>
            </a:extLst>
          </p:cNvPr>
          <p:cNvSpPr txBox="1"/>
          <p:nvPr/>
        </p:nvSpPr>
        <p:spPr>
          <a:xfrm>
            <a:off x="6420938" y="3409428"/>
            <a:ext cx="2780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Quattrocento Sans" panose="020B0502050000020003" pitchFamily="34" charset="0"/>
              </a:rPr>
              <a:t>Node sizes are proportional to number </a:t>
            </a:r>
          </a:p>
          <a:p>
            <a:pPr>
              <a:buClr>
                <a:schemeClr val="accent1"/>
              </a:buClr>
              <a:buSzPct val="150000"/>
            </a:pPr>
            <a:r>
              <a:rPr lang="en-US" sz="1600" dirty="0">
                <a:latin typeface="Quattrocento Sans" panose="020B0502050000020003" pitchFamily="34" charset="0"/>
              </a:rPr>
              <a:t>      of connected edges.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600" dirty="0">
                <a:latin typeface="Quattrocento Sans" panose="020B0502050000020003" pitchFamily="34" charset="0"/>
              </a:rPr>
              <a:t>Sign: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0F2FF7C-2E22-99B2-DBC8-822D3AE009F3}"/>
              </a:ext>
            </a:extLst>
          </p:cNvPr>
          <p:cNvGrpSpPr/>
          <p:nvPr/>
        </p:nvGrpSpPr>
        <p:grpSpPr>
          <a:xfrm>
            <a:off x="7209694" y="4382490"/>
            <a:ext cx="1373152" cy="615553"/>
            <a:chOff x="7209694" y="4382490"/>
            <a:chExt cx="1373152" cy="6155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03FF2A-6EBD-6F1E-2662-4D3F972B41EB}"/>
                </a:ext>
              </a:extLst>
            </p:cNvPr>
            <p:cNvSpPr txBox="1"/>
            <p:nvPr/>
          </p:nvSpPr>
          <p:spPr>
            <a:xfrm>
              <a:off x="7209694" y="4382490"/>
              <a:ext cx="136460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Quattrocento Sans" panose="020B0502050000020003" pitchFamily="34" charset="0"/>
                </a:rPr>
                <a:t>Positive</a:t>
              </a:r>
              <a:r>
                <a:rPr lang="en-US" dirty="0"/>
                <a:t>   </a:t>
              </a:r>
            </a:p>
            <a:p>
              <a:endParaRPr lang="en-US" sz="600" dirty="0"/>
            </a:p>
            <a:p>
              <a:r>
                <a:rPr lang="en-US" dirty="0">
                  <a:latin typeface="Quattrocento Sans" panose="020B0502050000020003" pitchFamily="34" charset="0"/>
                </a:rPr>
                <a:t>Negative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6891922-6E6D-4C7C-E4AB-E754D0676F7F}"/>
                </a:ext>
              </a:extLst>
            </p:cNvPr>
            <p:cNvCxnSpPr>
              <a:cxnSpLocks/>
            </p:cNvCxnSpPr>
            <p:nvPr/>
          </p:nvCxnSpPr>
          <p:spPr>
            <a:xfrm>
              <a:off x="8075776" y="4537817"/>
              <a:ext cx="493776" cy="0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3579EE1-AFAD-F70A-F4F7-853274F1D2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2868" y="4844040"/>
              <a:ext cx="489978" cy="0"/>
            </a:xfrm>
            <a:prstGeom prst="line">
              <a:avLst/>
            </a:prstGeom>
            <a:ln w="635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43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30" grpId="0" animBg="1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Hub genes</a:t>
            </a: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B2D8D-C737-5D04-07C3-10C10F2E06A5}"/>
              </a:ext>
            </a:extLst>
          </p:cNvPr>
          <p:cNvSpPr txBox="1"/>
          <p:nvPr/>
        </p:nvSpPr>
        <p:spPr>
          <a:xfrm>
            <a:off x="4307840" y="3808161"/>
            <a:ext cx="4897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BIN2 (score = 0.93) plays role in endocytosis </a:t>
            </a:r>
            <a:r>
              <a:rPr lang="en-US" sz="1500" dirty="0">
                <a:latin typeface="Quattrocento Sans" panose="020B0502050000020003" pitchFamily="34" charset="0"/>
              </a:rPr>
              <a:t>[Sanchez-</a:t>
            </a:r>
            <a:r>
              <a:rPr lang="en-US" sz="1500" dirty="0" err="1">
                <a:latin typeface="Quattrocento Sans" panose="020B0502050000020003" pitchFamily="34" charset="0"/>
              </a:rPr>
              <a:t>Barrena</a:t>
            </a:r>
            <a:r>
              <a:rPr lang="en-US" sz="1500" dirty="0">
                <a:latin typeface="Quattrocento Sans" panose="020B0502050000020003" pitchFamily="34" charset="0"/>
              </a:rPr>
              <a:t> et al., 2012]</a:t>
            </a:r>
            <a:r>
              <a:rPr lang="en-US" sz="1800" dirty="0">
                <a:latin typeface="Quattrocento Sans" panose="020B0502050000020003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Upregulation of CD3D (score = 0.87) points to T-cell immune infiltration</a:t>
            </a:r>
            <a:r>
              <a:rPr lang="en-US" sz="1500" dirty="0">
                <a:latin typeface="Quattrocento Sans" panose="020B0502050000020003" pitchFamily="34" charset="0"/>
              </a:rPr>
              <a:t> [Yang et al., 2020].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8B2A0-0D15-73D7-0C7C-D72FD68D3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365" y="570480"/>
            <a:ext cx="5725769" cy="3108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1BC9D2-0ECE-89BA-E9D5-46D3601CC459}"/>
              </a:ext>
            </a:extLst>
          </p:cNvPr>
          <p:cNvSpPr txBox="1"/>
          <p:nvPr/>
        </p:nvSpPr>
        <p:spPr>
          <a:xfrm>
            <a:off x="50800" y="3808162"/>
            <a:ext cx="44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CD19 (score = 0.75) regulates B cell immune response </a:t>
            </a:r>
            <a:r>
              <a:rPr lang="en-US" sz="1500" dirty="0">
                <a:latin typeface="Quattrocento Sans" panose="020B0502050000020003" pitchFamily="34" charset="0"/>
              </a:rPr>
              <a:t>[Wang et al., 2012]</a:t>
            </a:r>
            <a:r>
              <a:rPr lang="en-US" sz="1800" dirty="0">
                <a:latin typeface="Quattrocento Sans" panose="020B0502050000020003" pitchFamily="34" charset="0"/>
              </a:rPr>
              <a:t>.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800" dirty="0">
              <a:latin typeface="Quattrocento Sans" panose="020B0502050000020003" pitchFamily="34" charset="0"/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Quattrocento Sans" panose="020B0502050000020003" pitchFamily="34" charset="0"/>
              </a:rPr>
              <a:t>FCRL2 (score = 0.75) influences tumor suppressing roles </a:t>
            </a:r>
            <a:r>
              <a:rPr lang="en-US" sz="1500" dirty="0">
                <a:latin typeface="Quattrocento Sans" panose="020B0502050000020003" pitchFamily="34" charset="0"/>
              </a:rPr>
              <a:t>[</a:t>
            </a:r>
            <a:r>
              <a:rPr lang="en-US" sz="1500" dirty="0" err="1">
                <a:latin typeface="Quattrocento Sans" panose="020B0502050000020003" pitchFamily="34" charset="0"/>
              </a:rPr>
              <a:t>Butti</a:t>
            </a:r>
            <a:r>
              <a:rPr lang="en-US" sz="1500" dirty="0">
                <a:latin typeface="Quattrocento Sans" panose="020B0502050000020003" pitchFamily="34" charset="0"/>
              </a:rPr>
              <a:t> et al., 2018]</a:t>
            </a:r>
            <a:r>
              <a:rPr lang="en-US" sz="1800" dirty="0">
                <a:latin typeface="Quattrocento Sans" panose="020B05020500000200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62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Network Biology 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4294967295"/>
          </p:nvPr>
        </p:nvSpPr>
        <p:spPr>
          <a:xfrm>
            <a:off x="0" y="562775"/>
            <a:ext cx="6193410" cy="454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83925" bIns="91425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Quattrocento Sans"/>
              <a:buChar char="●"/>
            </a:pPr>
            <a:r>
              <a:rPr lang="en-US" sz="2000" b="1" dirty="0"/>
              <a:t>Basic premise:</a:t>
            </a:r>
            <a:r>
              <a:rPr lang="en-US" sz="2000" dirty="0"/>
              <a:t> Model genomic elements (genes/proteins) and/or their products, and their association/regulatory relationships.</a:t>
            </a:r>
            <a:r>
              <a:rPr lang="en-US" sz="1900" dirty="0"/>
              <a:t> </a:t>
            </a:r>
            <a:endParaRPr sz="1900" dirty="0"/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500" dirty="0"/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-US" sz="2000" b="1" dirty="0"/>
              <a:t>Higher-order organization: </a:t>
            </a:r>
            <a:r>
              <a:rPr lang="en-US" sz="2000" dirty="0"/>
              <a:t>nodes represent genes/proteins and edges the biological function. </a:t>
            </a:r>
            <a:endParaRPr sz="2000" dirty="0"/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500" dirty="0"/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r>
              <a:rPr lang="en-US" sz="2000" dirty="0"/>
              <a:t>Better understand the complex biological processes underlying cellular/signaling systems.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●"/>
            </a:pPr>
            <a:endParaRPr sz="300" dirty="0"/>
          </a:p>
          <a:p>
            <a: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attrocento Sans"/>
              <a:buChar char="○"/>
            </a:pPr>
            <a:r>
              <a:rPr lang="en-US" sz="1700" b="1" dirty="0"/>
              <a:t>Global/systems level </a:t>
            </a:r>
            <a:r>
              <a:rPr lang="en-US" sz="1700" dirty="0"/>
              <a:t>understanding instead of looking at local relationships (1-2 genes/proteins at a time)</a:t>
            </a:r>
            <a:r>
              <a:rPr lang="en-US" sz="1400" dirty="0"/>
              <a:t> </a:t>
            </a:r>
          </a:p>
          <a:p>
            <a: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Quattrocento Sans"/>
              <a:buChar char="○"/>
            </a:pPr>
            <a:endParaRPr sz="300" dirty="0"/>
          </a:p>
          <a:p>
            <a:pPr marL="914400" marR="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Quattrocento Sans"/>
              <a:buChar char="○"/>
            </a:pPr>
            <a:r>
              <a:rPr lang="en-US" sz="1700" dirty="0"/>
              <a:t>Helps us identify </a:t>
            </a:r>
            <a:r>
              <a:rPr lang="en-US" sz="1700" b="1" dirty="0"/>
              <a:t>hub/driver components</a:t>
            </a:r>
            <a:r>
              <a:rPr lang="en-US" sz="1700" dirty="0"/>
              <a:t> which direct biological/translational mechanisms</a:t>
            </a:r>
            <a:endParaRPr sz="1700" dirty="0"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9125" y="531075"/>
            <a:ext cx="3229000" cy="28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Spatially varying networks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2" name="Google Shape;100;p14">
            <a:extLst>
              <a:ext uri="{FF2B5EF4-FFF2-40B4-BE49-F238E27FC236}">
                <a16:creationId xmlns:a16="http://schemas.microsoft.com/office/drawing/2014/main" id="{4F08B721-E093-3D9D-8E8D-D01B43CE0B63}"/>
              </a:ext>
            </a:extLst>
          </p:cNvPr>
          <p:cNvSpPr txBox="1">
            <a:spLocks/>
          </p:cNvSpPr>
          <p:nvPr/>
        </p:nvSpPr>
        <p:spPr>
          <a:xfrm>
            <a:off x="0" y="689142"/>
            <a:ext cx="5684363" cy="4317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 indent="-355600">
              <a:buSzPts val="2000"/>
              <a:buFont typeface="Quattrocento Sans"/>
              <a:buChar char="●"/>
            </a:pPr>
            <a:r>
              <a:rPr lang="en-US" sz="2000" dirty="0"/>
              <a:t>Inferential task(s) beyond differential expression </a:t>
            </a:r>
            <a:endParaRPr lang="en-US" sz="1800" dirty="0"/>
          </a:p>
          <a:p>
            <a:pPr lvl="1"/>
            <a:r>
              <a:rPr lang="en-US" sz="1700" dirty="0"/>
              <a:t>Co-regulation patterns that vary spatially.</a:t>
            </a:r>
          </a:p>
          <a:p>
            <a:pPr lvl="1"/>
            <a:endParaRPr lang="en-US" sz="800" dirty="0"/>
          </a:p>
          <a:p>
            <a:pPr lvl="1"/>
            <a:r>
              <a:rPr lang="en-US" sz="1700" dirty="0"/>
              <a:t>Assess gene-gene networks that vary spatially.</a:t>
            </a:r>
          </a:p>
          <a:p>
            <a:pPr marL="558800" lvl="1" indent="0">
              <a:buFont typeface="Quattrocento Sans"/>
              <a:buNone/>
            </a:pPr>
            <a:endParaRPr lang="en-US" dirty="0"/>
          </a:p>
          <a:p>
            <a:pPr lvl="0" indent="-355600">
              <a:buSzPts val="2000"/>
              <a:buFont typeface="Quattrocento Sans"/>
              <a:buChar char="●"/>
            </a:pPr>
            <a:r>
              <a:rPr lang="en-US" sz="2000" dirty="0"/>
              <a:t>Many graphical/network methods for bulk and single-cell data</a:t>
            </a:r>
          </a:p>
          <a:p>
            <a:pPr lvl="1"/>
            <a:r>
              <a:rPr lang="en-US" sz="1700" dirty="0"/>
              <a:t>Most assume </a:t>
            </a:r>
            <a:r>
              <a:rPr lang="en-US" sz="1700" b="1" u="sng" dirty="0"/>
              <a:t>homogeneity</a:t>
            </a:r>
            <a:r>
              <a:rPr lang="en-US" sz="1700" dirty="0"/>
              <a:t> among samples (cells/spots in this case).</a:t>
            </a:r>
          </a:p>
          <a:p>
            <a:pPr lvl="1"/>
            <a:endParaRPr lang="en-US" sz="800" b="1" u="sng" dirty="0"/>
          </a:p>
          <a:p>
            <a:pPr lvl="1"/>
            <a:r>
              <a:rPr lang="en-US" sz="1700" dirty="0"/>
              <a:t>Relatively few accounting for spatial dependency.</a:t>
            </a:r>
            <a:r>
              <a:rPr lang="en-US" sz="1600" dirty="0"/>
              <a:t> </a:t>
            </a:r>
            <a:endParaRPr lang="en-US" dirty="0"/>
          </a:p>
          <a:p>
            <a:pPr lvl="0" indent="-355600">
              <a:buSzPts val="2000"/>
              <a:buFont typeface="Quattrocento Sans"/>
              <a:buChar char="●"/>
            </a:pPr>
            <a:r>
              <a:rPr lang="en-US" sz="2000" dirty="0"/>
              <a:t>Complexity: (spatial) heterogeneity</a:t>
            </a:r>
          </a:p>
          <a:p>
            <a:pPr lvl="1"/>
            <a:r>
              <a:rPr lang="en-US" sz="1700" dirty="0"/>
              <a:t>Non </a:t>
            </a:r>
            <a:r>
              <a:rPr lang="en-US" sz="1700" dirty="0" err="1"/>
              <a:t>i.i.d.</a:t>
            </a:r>
            <a:r>
              <a:rPr lang="en-US" sz="1700" dirty="0"/>
              <a:t> samples (cells or spots).</a:t>
            </a:r>
          </a:p>
          <a:p>
            <a:pPr marL="457200" lvl="1" indent="0">
              <a:buFont typeface="Quattrocento Sans"/>
              <a:buNone/>
            </a:pPr>
            <a:endParaRPr lang="en-US" sz="18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3FDDB0-D49B-E5D7-C362-A4B66C8DBB7A}"/>
              </a:ext>
            </a:extLst>
          </p:cNvPr>
          <p:cNvGrpSpPr>
            <a:grpSpLocks noChangeAspect="1"/>
          </p:cNvGrpSpPr>
          <p:nvPr/>
        </p:nvGrpSpPr>
        <p:grpSpPr>
          <a:xfrm>
            <a:off x="5929829" y="441759"/>
            <a:ext cx="2788577" cy="2286000"/>
            <a:chOff x="5769865" y="257743"/>
            <a:chExt cx="3126541" cy="25630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1EC2C0-2549-61E5-4E9B-5A6E860DE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9865" y="852359"/>
              <a:ext cx="1359628" cy="163925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4F4636-383F-4FFD-0C58-47F22447E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6778" y="257743"/>
              <a:ext cx="1359628" cy="2563059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DAA2728-F69F-4C41-4EC5-6F725F23A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0489" y="1013442"/>
              <a:ext cx="1348695" cy="238535"/>
            </a:xfrm>
            <a:prstGeom prst="straightConnector1">
              <a:avLst/>
            </a:prstGeom>
            <a:ln w="508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E9A4A2F-BAC1-0932-19E5-5A0ADCBC9F4C}"/>
                </a:ext>
              </a:extLst>
            </p:cNvPr>
            <p:cNvCxnSpPr>
              <a:cxnSpLocks/>
            </p:cNvCxnSpPr>
            <p:nvPr/>
          </p:nvCxnSpPr>
          <p:spPr>
            <a:xfrm>
              <a:off x="6190488" y="2047503"/>
              <a:ext cx="1483432" cy="152206"/>
            </a:xfrm>
            <a:prstGeom prst="straightConnector1">
              <a:avLst/>
            </a:prstGeom>
            <a:ln w="508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86D47D-63AD-5990-05D1-DA41BA942158}"/>
              </a:ext>
            </a:extLst>
          </p:cNvPr>
          <p:cNvGrpSpPr>
            <a:grpSpLocks noChangeAspect="1"/>
          </p:cNvGrpSpPr>
          <p:nvPr/>
        </p:nvGrpSpPr>
        <p:grpSpPr>
          <a:xfrm>
            <a:off x="6316432" y="3142578"/>
            <a:ext cx="2015371" cy="1945090"/>
            <a:chOff x="6244476" y="2783566"/>
            <a:chExt cx="2442326" cy="2357155"/>
          </a:xfrm>
        </p:grpSpPr>
        <p:pic>
          <p:nvPicPr>
            <p:cNvPr id="7" name="Google Shape;106;p18">
              <a:extLst>
                <a:ext uri="{FF2B5EF4-FFF2-40B4-BE49-F238E27FC236}">
                  <a16:creationId xmlns:a16="http://schemas.microsoft.com/office/drawing/2014/main" id="{1EAABB29-3C67-8F34-6BD3-E483819A87A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44476" y="2783566"/>
              <a:ext cx="2442326" cy="1915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32A625-468D-0730-5D0A-1609365D4922}"/>
                </a:ext>
              </a:extLst>
            </p:cNvPr>
            <p:cNvSpPr txBox="1"/>
            <p:nvPr/>
          </p:nvSpPr>
          <p:spPr>
            <a:xfrm>
              <a:off x="6244476" y="4767742"/>
              <a:ext cx="2442326" cy="3729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dirty="0"/>
                <a:t>Non </a:t>
              </a:r>
              <a:r>
                <a:rPr lang="en-US" dirty="0" err="1"/>
                <a:t>i.i.d.</a:t>
              </a:r>
              <a:r>
                <a:rPr lang="en-US" dirty="0"/>
                <a:t> data structure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327406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Simpson’s Paradox in Graphical Models </a:t>
            </a:r>
            <a:endParaRPr dirty="0"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5643" y="0"/>
            <a:ext cx="2888357" cy="219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400" y="887615"/>
            <a:ext cx="2800611" cy="197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214" y="3036473"/>
            <a:ext cx="3880980" cy="16257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/>
          <p:nvPr/>
        </p:nvSpPr>
        <p:spPr>
          <a:xfrm>
            <a:off x="1107165" y="4740441"/>
            <a:ext cx="7058057" cy="33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becomes more complicated in the context of spatial heterogeneity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316200" y="64359"/>
            <a:ext cx="8258100" cy="37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Today’s Lecture</a:t>
            </a:r>
            <a:endParaRPr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" name="Google Shape;100;p14">
            <a:extLst>
              <a:ext uri="{FF2B5EF4-FFF2-40B4-BE49-F238E27FC236}">
                <a16:creationId xmlns:a16="http://schemas.microsoft.com/office/drawing/2014/main" id="{912D0958-DBA2-3B8D-D509-608E9E218ECB}"/>
              </a:ext>
            </a:extLst>
          </p:cNvPr>
          <p:cNvSpPr txBox="1">
            <a:spLocks/>
          </p:cNvSpPr>
          <p:nvPr/>
        </p:nvSpPr>
        <p:spPr>
          <a:xfrm>
            <a:off x="9143" y="651571"/>
            <a:ext cx="8913183" cy="4586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 indent="-355600">
              <a:buSzPts val="2000"/>
              <a:buFont typeface="Quattrocento Sans"/>
              <a:buChar char="●"/>
            </a:pPr>
            <a:r>
              <a:rPr lang="en-US" sz="2000" b="1" dirty="0"/>
              <a:t>Spatial Graphical models </a:t>
            </a:r>
            <a:r>
              <a:rPr lang="en-US" sz="2000" dirty="0"/>
              <a:t>accounting for spatial dependency for single sample.</a:t>
            </a:r>
          </a:p>
          <a:p>
            <a:pPr lvl="1"/>
            <a:r>
              <a:rPr lang="en-US" sz="1700" dirty="0"/>
              <a:t>Conditional dependency (precision matrices).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558800" lvl="1" indent="0">
              <a:buNone/>
            </a:pPr>
            <a:endParaRPr lang="en-US" dirty="0"/>
          </a:p>
          <a:p>
            <a:pPr lvl="1"/>
            <a:r>
              <a:rPr lang="en-US" sz="1700" dirty="0"/>
              <a:t>Spatial graphical regression (</a:t>
            </a:r>
            <a:r>
              <a:rPr lang="en-US" sz="1700" b="1" dirty="0"/>
              <a:t>SGR</a:t>
            </a:r>
            <a:r>
              <a:rPr lang="en-US" sz="1700" dirty="0"/>
              <a:t>) with non-linear spatial dependency.</a:t>
            </a:r>
            <a:endParaRPr lang="en-US" sz="1200" dirty="0"/>
          </a:p>
          <a:p>
            <a:pPr marL="457200" lvl="1" indent="0">
              <a:buFont typeface="Quattrocento Sans"/>
              <a:buNone/>
            </a:pPr>
            <a:endParaRPr lang="en-US" sz="1800" b="1" dirty="0"/>
          </a:p>
          <a:p>
            <a:pPr lvl="0" indent="-355600">
              <a:buSzPts val="2000"/>
              <a:buFont typeface="Quattrocento Sans"/>
              <a:buChar char="●"/>
            </a:pPr>
            <a:r>
              <a:rPr lang="en-US" sz="2000" b="1" dirty="0"/>
              <a:t>Hierarchical Spatial Graphical models</a:t>
            </a:r>
            <a:r>
              <a:rPr lang="en-US" sz="2000" dirty="0"/>
              <a:t> for multiple spatial surfaces.</a:t>
            </a:r>
          </a:p>
          <a:p>
            <a:pPr lvl="1"/>
            <a:r>
              <a:rPr lang="en-US" sz="1700" dirty="0"/>
              <a:t>Borrowing strength across spatially varying precision matrices.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558800" lvl="1" indent="0">
              <a:buNone/>
            </a:pPr>
            <a:endParaRPr lang="en-US" dirty="0"/>
          </a:p>
          <a:p>
            <a:pPr lvl="1"/>
            <a:r>
              <a:rPr lang="en-US" sz="1700" dirty="0"/>
              <a:t>Hierarchical Spatial graphical regression with global-local spatial dependency.</a:t>
            </a:r>
            <a:endParaRPr lang="en-US" sz="1200" dirty="0"/>
          </a:p>
          <a:p>
            <a:pPr marL="457200" lvl="1" indent="0">
              <a:buFont typeface="Quattrocento Sans"/>
              <a:buNone/>
            </a:pPr>
            <a:endParaRPr lang="en-US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C08AD0-6862-7E1F-A48E-E08A3F1B03EF}"/>
                  </a:ext>
                </a:extLst>
              </p:cNvPr>
              <p:cNvSpPr txBox="1"/>
              <p:nvPr/>
            </p:nvSpPr>
            <p:spPr>
              <a:xfrm>
                <a:off x="2469513" y="1807304"/>
                <a:ext cx="2011680" cy="50687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𝐘</m:t>
                      </m:r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8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𝐍</m:t>
                      </m:r>
                      <m:d>
                        <m:dPr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p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C08AD0-6862-7E1F-A48E-E08A3F1B0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513" y="1807304"/>
                <a:ext cx="2011680" cy="5068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624210-9148-1611-E2AE-70673AC32452}"/>
                  </a:ext>
                </a:extLst>
              </p:cNvPr>
              <p:cNvSpPr txBox="1"/>
              <p:nvPr/>
            </p:nvSpPr>
            <p:spPr>
              <a:xfrm>
                <a:off x="2469513" y="3772057"/>
                <a:ext cx="2083566" cy="50687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defTabSz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𝐘</m:t>
                          </m:r>
                        </m:e>
                        <m:sub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𝐤</m:t>
                          </m:r>
                        </m:sub>
                      </m:sSub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18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𝐍</m:t>
                      </m:r>
                      <m:d>
                        <m:dPr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sub>
                            <m:sup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624210-9148-1611-E2AE-70673AC32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513" y="3772057"/>
                <a:ext cx="2083566" cy="506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75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280D1D-0A8B-34D0-3E5B-80C5FA15E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817" y="609600"/>
            <a:ext cx="7898295" cy="2554088"/>
          </a:xfrm>
        </p:spPr>
        <p:txBody>
          <a:bodyPr/>
          <a:lstStyle/>
          <a:p>
            <a:r>
              <a:rPr lang="en-US" dirty="0"/>
              <a:t>       </a:t>
            </a:r>
            <a:r>
              <a:rPr lang="en-US" sz="3250" dirty="0"/>
              <a:t>Spatial Graphical Regression</a:t>
            </a:r>
            <a:br>
              <a:rPr lang="en-US" dirty="0"/>
            </a:b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11435884"/>
      </p:ext>
    </p:extLst>
  </p:cSld>
  <p:clrMapOvr>
    <a:masterClrMapping/>
  </p:clrMapOvr>
</p:sld>
</file>

<file path=ppt/theme/theme1.xml><?xml version="1.0" encoding="utf-8"?>
<a:theme xmlns:a="http://schemas.openxmlformats.org/drawingml/2006/main" name="1_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70657</TotalTime>
  <Words>1974</Words>
  <Application>Microsoft Macintosh PowerPoint</Application>
  <PresentationFormat>On-screen Show (16:9)</PresentationFormat>
  <Paragraphs>497</Paragraphs>
  <Slides>43</Slides>
  <Notes>37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Lora</vt:lpstr>
      <vt:lpstr>Quattrocento Sans</vt:lpstr>
      <vt:lpstr>Calibri</vt:lpstr>
      <vt:lpstr>Cambria Math</vt:lpstr>
      <vt:lpstr>Wingdings</vt:lpstr>
      <vt:lpstr>1_Viola template</vt:lpstr>
      <vt:lpstr>Spatial Graphical Regression Models with application to Spatial Cancer Genomics</vt:lpstr>
      <vt:lpstr>Tumor Microenvironment (TME)</vt:lpstr>
      <vt:lpstr>Bulk vs. Single Cell vs Spatial</vt:lpstr>
      <vt:lpstr>Spatial Transcriptomics</vt:lpstr>
      <vt:lpstr>Network Biology </vt:lpstr>
      <vt:lpstr>Spatially varying networks </vt:lpstr>
      <vt:lpstr>Simpson’s Paradox in Graphical Models </vt:lpstr>
      <vt:lpstr>Today’s Lecture</vt:lpstr>
      <vt:lpstr>       Spatial Graphical Regression  </vt:lpstr>
      <vt:lpstr>Gaussian Graphical Model</vt:lpstr>
      <vt:lpstr>Spatially varying Gaussian Graphical Model</vt:lpstr>
      <vt:lpstr>Spatial Graphical Regression</vt:lpstr>
      <vt:lpstr>Spatial Graphical Models Overview </vt:lpstr>
      <vt:lpstr>Spatial Graphical Regression</vt:lpstr>
      <vt:lpstr>SGR Priors</vt:lpstr>
      <vt:lpstr>Kernel decomposition</vt:lpstr>
      <vt:lpstr>Decoupling of estimation and selection</vt:lpstr>
      <vt:lpstr>Hierarchical Global and Local Inference</vt:lpstr>
      <vt:lpstr>Hierarchical Global and Local Inference</vt:lpstr>
      <vt:lpstr>Application of SGR on Breast Cancer Data</vt:lpstr>
      <vt:lpstr>Spatially varying edges</vt:lpstr>
      <vt:lpstr>Spatially varying networks for T-cell signature genes</vt:lpstr>
      <vt:lpstr>Hub genes</vt:lpstr>
      <vt:lpstr> Hierarchical Spatial Graphical Regression  </vt:lpstr>
      <vt:lpstr>Motivating Data</vt:lpstr>
      <vt:lpstr>Data Structure</vt:lpstr>
      <vt:lpstr>Heterogeneity and Commonalities</vt:lpstr>
      <vt:lpstr>Hierarchical SGR Model</vt:lpstr>
      <vt:lpstr>Hierarchical SGR Model</vt:lpstr>
      <vt:lpstr>Hierarchical SGR Model</vt:lpstr>
      <vt:lpstr>Hierarchical SGR Model</vt:lpstr>
      <vt:lpstr>Hierarchical SGR Model</vt:lpstr>
      <vt:lpstr>Selection of V_i</vt:lpstr>
      <vt:lpstr>Selection of V_i</vt:lpstr>
      <vt:lpstr>Selection of V_i</vt:lpstr>
      <vt:lpstr>Summary</vt:lpstr>
      <vt:lpstr>Summary</vt:lpstr>
      <vt:lpstr>Thank you</vt:lpstr>
      <vt:lpstr>SGR Simulation (Undirected setting)</vt:lpstr>
      <vt:lpstr>Application of SGR on Breast Cancer Data</vt:lpstr>
      <vt:lpstr>Spatially varying edges</vt:lpstr>
      <vt:lpstr>Spatially varying networks for B-cell signature genes</vt:lpstr>
      <vt:lpstr>Hub genes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Models for Spatial Biology</dc:title>
  <cp:lastModifiedBy>Acharyya, Satwik</cp:lastModifiedBy>
  <cp:revision>590</cp:revision>
  <dcterms:modified xsi:type="dcterms:W3CDTF">2024-04-08T11:14:12Z</dcterms:modified>
</cp:coreProperties>
</file>