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452" r:id="rId3"/>
    <p:sldId id="453" r:id="rId4"/>
    <p:sldId id="451" r:id="rId5"/>
    <p:sldId id="455" r:id="rId6"/>
    <p:sldId id="457" r:id="rId7"/>
    <p:sldId id="415" r:id="rId8"/>
    <p:sldId id="460" r:id="rId9"/>
    <p:sldId id="498" r:id="rId10"/>
    <p:sldId id="495" r:id="rId11"/>
    <p:sldId id="462" r:id="rId12"/>
    <p:sldId id="463" r:id="rId13"/>
    <p:sldId id="464" r:id="rId14"/>
    <p:sldId id="465" r:id="rId15"/>
    <p:sldId id="471" r:id="rId16"/>
    <p:sldId id="473" r:id="rId17"/>
    <p:sldId id="469" r:id="rId18"/>
    <p:sldId id="476" r:id="rId19"/>
    <p:sldId id="496" r:id="rId20"/>
    <p:sldId id="479" r:id="rId21"/>
    <p:sldId id="480" r:id="rId22"/>
    <p:sldId id="497" r:id="rId23"/>
    <p:sldId id="484" r:id="rId24"/>
    <p:sldId id="485" r:id="rId25"/>
    <p:sldId id="486" r:id="rId26"/>
    <p:sldId id="487" r:id="rId27"/>
    <p:sldId id="488" r:id="rId28"/>
    <p:sldId id="490" r:id="rId29"/>
    <p:sldId id="500" r:id="rId30"/>
    <p:sldId id="503" r:id="rId31"/>
    <p:sldId id="461" r:id="rId32"/>
    <p:sldId id="5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00"/>
    <a:srgbClr val="002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9"/>
    <p:restoredTop sz="80816"/>
  </p:normalViewPr>
  <p:slideViewPr>
    <p:cSldViewPr snapToGrid="0">
      <p:cViewPr varScale="1">
        <p:scale>
          <a:sx n="102" d="100"/>
          <a:sy n="102" d="100"/>
        </p:scale>
        <p:origin x="1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1E5D2-CD91-6746-A41B-7AC4B8C337E7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ADB5C-76E7-FE43-921D-3F2C5DFAE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9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ADB5C-76E7-FE43-921D-3F2C5DFAEB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8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8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67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effectLst/>
              <a:latin typeface="Merriweath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324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95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75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28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87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other words, we assume w(l) has a Gaussian Process as a base process.</a:t>
                </a:r>
              </a:p>
              <a:p>
                <a:r>
                  <a:rPr lang="en-US" dirty="0"/>
                  <a:t>The joint densities </a:t>
                </a:r>
                <a:r>
                  <a:rPr lang="en-US" dirty="0" err="1"/>
                  <a:t>ptilde</a:t>
                </a:r>
                <a:r>
                  <a:rPr lang="en-US" dirty="0"/>
                  <a:t> for </a:t>
                </a:r>
                <a:r>
                  <a:rPr lang="en-US" dirty="0" err="1"/>
                  <a:t>w_S</a:t>
                </a:r>
                <a:r>
                  <a:rPr lang="en-US" dirty="0"/>
                  <a:t> and </a:t>
                </a:r>
                <a:r>
                  <a:rPr lang="en-US" dirty="0" err="1"/>
                  <a:t>w_U</a:t>
                </a:r>
                <a:r>
                  <a:rPr lang="en-US" dirty="0"/>
                  <a:t> are defined in these forms. </a:t>
                </a:r>
              </a:p>
              <a:p>
                <a:r>
                  <a:rPr lang="en-US" dirty="0"/>
                  <a:t>These conditional densities are the usual Gaussian conditional densities. The joint covariance matrix of </a:t>
                </a:r>
                <a:r>
                  <a:rPr lang="en-US" dirty="0" err="1"/>
                  <a:t>w_S</a:t>
                </a:r>
                <a:r>
                  <a:rPr lang="en-US" dirty="0"/>
                  <a:t> given Z is </a:t>
                </a:r>
                <a:r>
                  <a:rPr lang="en-US" dirty="0" err="1"/>
                  <a:t>Ctilde_Z</a:t>
                </a:r>
                <a:r>
                  <a:rPr lang="en-US" dirty="0"/>
                  <a:t> which is made of conditional densities mean weight H and variance R. </a:t>
                </a:r>
              </a:p>
              <a:p>
                <a:endParaRPr lang="en-US" dirty="0"/>
              </a:p>
              <a:p>
                <a:pPr lvl="1"/>
                <a:r>
                  <a:rPr lang="en-US" b="0" i="0">
                    <a:latin typeface="Cambria Math" panose="02040503050406030204" pitchFamily="18" charset="0"/>
                  </a:rPr>
                  <a:t>𝐶 ̃</a:t>
                </a:r>
                <a:r>
                  <a:rPr lang="en-US" b="0" i="0" dirty="0">
                    <a:latin typeface="Cambria Math" panose="02040503050406030204" pitchFamily="18" charset="0"/>
                  </a:rPr>
                  <a:t>_𝑍^(−1)=(𝐼_𝑘−𝐻_𝑍 )^𝑇 𝑅_𝑍^(−1) (𝐼_𝑘−𝐻_𝑍)</a:t>
                </a:r>
                <a:r>
                  <a:rPr lang="en-US" dirty="0"/>
                  <a:t> 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3335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298450"/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298450"/>
                <a:r>
                  <a:rPr lang="en-US" i="0" dirty="0">
                    <a:effectLst/>
                    <a:latin typeface="Merriweather" pitchFamily="2" charset="77"/>
                  </a:rPr>
                  <a:t>The resulting process is a G-BAG. </a:t>
                </a:r>
              </a:p>
              <a:p>
                <a:pPr marL="457200" indent="-298450"/>
                <a:r>
                  <a:rPr lang="en-US" i="0" dirty="0">
                    <a:effectLst/>
                    <a:latin typeface="Merriweather" pitchFamily="2" charset="77"/>
                  </a:rPr>
                  <a:t>The resulting covariance function is </a:t>
                </a:r>
                <a:r>
                  <a:rPr lang="en-US" i="0" dirty="0" err="1">
                    <a:effectLst/>
                    <a:latin typeface="Merriweather" pitchFamily="2" charset="77"/>
                  </a:rPr>
                  <a:t>Ctilde</a:t>
                </a:r>
                <a:r>
                  <a:rPr lang="en-US" i="0" dirty="0">
                    <a:effectLst/>
                    <a:latin typeface="Merriweather" pitchFamily="2" charset="77"/>
                  </a:rPr>
                  <a:t>. </a:t>
                </a:r>
              </a:p>
              <a:p>
                <a:pPr marL="457200" indent="-298450"/>
                <a:r>
                  <a:rPr lang="en-US" i="0" dirty="0">
                    <a:effectLst/>
                    <a:latin typeface="Merriweather" pitchFamily="2" charset="77"/>
                  </a:rPr>
                  <a:t>For any two locations in the domain, </a:t>
                </a:r>
                <a:r>
                  <a:rPr lang="en-US" i="0" dirty="0" err="1">
                    <a:effectLst/>
                    <a:latin typeface="Merriweather" pitchFamily="2" charset="77"/>
                  </a:rPr>
                  <a:t>Ctilde</a:t>
                </a:r>
                <a:r>
                  <a:rPr lang="en-US" i="0" dirty="0">
                    <a:effectLst/>
                    <a:latin typeface="Merriweather" pitchFamily="2" charset="77"/>
                  </a:rPr>
                  <a:t> is averaging conditional covariance given Z over probability of each Z. </a:t>
                </a:r>
              </a:p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US" dirty="0">
                    <a:solidFill>
                      <a:schemeClr val="bg2"/>
                    </a:solidFill>
                  </a:rPr>
                  <a:t>Since </a:t>
                </a:r>
                <a:r>
                  <a:rPr lang="en-US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𝐶 ̃(</a:t>
                </a:r>
                <a:r>
                  <a:rPr lang="en-US" b="1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𝒍_</a:t>
                </a:r>
                <a:r>
                  <a:rPr lang="en-US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1, </a:t>
                </a:r>
                <a:r>
                  <a:rPr lang="en-US" b="1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𝒍_</a:t>
                </a:r>
                <a:r>
                  <a:rPr lang="en-US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2∣𝑍,𝜃)</a:t>
                </a:r>
                <a:r>
                  <a:rPr lang="en-US" dirty="0"/>
                  <a:t> is a nonstationary covariance function of a GP,</a:t>
                </a:r>
                <a:r>
                  <a:rPr lang="en-US" baseline="0" dirty="0"/>
                  <a:t> marginal covariance function </a:t>
                </a:r>
                <a:r>
                  <a:rPr lang="en-US" baseline="0" dirty="0" err="1"/>
                  <a:t>Ctilde</a:t>
                </a:r>
                <a:r>
                  <a:rPr lang="en-US" baseline="0" dirty="0"/>
                  <a:t> is nonstationary as well. 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226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endParaRPr lang="en-US" sz="11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US" dirty="0"/>
                  <a:t>Spatiotemporal G-BAGs can use any spatiotemporal covariance function as a base.</a:t>
                </a:r>
              </a:p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US" dirty="0"/>
                  <a:t>As a flexible default, we use a </a:t>
                </a:r>
                <a:r>
                  <a:rPr lang="en-US" dirty="0" err="1"/>
                  <a:t>nonseparable</a:t>
                </a:r>
                <a:r>
                  <a:rPr lang="en-US" dirty="0"/>
                  <a:t> stationary spatiotemporal covariance where </a:t>
                </a:r>
              </a:p>
              <a:p>
                <a:pPr lvl="1"/>
                <a:r>
                  <a:rPr lang="en-US" sz="1100" i="0">
                    <a:latin typeface="Cambria Math" panose="02040503050406030204" pitchFamily="18" charset="0"/>
                  </a:rPr>
                  <a:t>𝜎^2</a:t>
                </a:r>
                <a:r>
                  <a:rPr lang="en-US" sz="1100" b="0" i="0">
                    <a:latin typeface="Cambria Math" panose="02040503050406030204" pitchFamily="18" charset="0"/>
                  </a:rPr>
                  <a:t>  </a:t>
                </a:r>
                <a:r>
                  <a:rPr lang="en-US" sz="1100" dirty="0">
                    <a:latin typeface="Cambria Math" panose="02040503050406030204" pitchFamily="18" charset="0"/>
                  </a:rPr>
                  <a:t>partial sill</a:t>
                </a:r>
                <a:endParaRPr lang="en-US" sz="11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100" b="0" i="0">
                    <a:latin typeface="Cambria Math" panose="02040503050406030204" pitchFamily="18" charset="0"/>
                  </a:rPr>
                  <a:t>𝑎&gt;0</a:t>
                </a:r>
                <a:r>
                  <a:rPr lang="en-US" sz="11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100" b="0" dirty="0">
                    <a:latin typeface="Cambria Math" panose="02040503050406030204" pitchFamily="18" charset="0"/>
                  </a:rPr>
                  <a:t>temporal decay</a:t>
                </a:r>
                <a:endParaRPr lang="en-US" sz="11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100" b="0" i="0">
                    <a:latin typeface="Cambria Math" panose="02040503050406030204" pitchFamily="18" charset="0"/>
                  </a:rPr>
                  <a:t>𝑐&gt;0</a:t>
                </a:r>
                <a:r>
                  <a:rPr lang="en-US" sz="11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100" b="0" dirty="0">
                    <a:latin typeface="Cambria Math" panose="02040503050406030204" pitchFamily="18" charset="0"/>
                  </a:rPr>
                  <a:t>spatial decay</a:t>
                </a:r>
                <a:endParaRPr lang="en-US" sz="11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100" b="0" i="0">
                    <a:latin typeface="Cambria Math" panose="02040503050406030204" pitchFamily="18" charset="0"/>
                  </a:rPr>
                  <a:t>𝜅∈[0,1]</a:t>
                </a:r>
                <a:r>
                  <a:rPr lang="en-US" sz="11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100" b="0" dirty="0">
                    <a:latin typeface="Cambria Math" panose="02040503050406030204" pitchFamily="18" charset="0"/>
                  </a:rPr>
                  <a:t>space-time interaction, separable if </a:t>
                </a:r>
                <a:r>
                  <a:rPr lang="en-US" sz="1100" b="0" i="0">
                    <a:latin typeface="Cambria Math" panose="02040503050406030204" pitchFamily="18" charset="0"/>
                  </a:rPr>
                  <a:t>𝜅=0</a:t>
                </a:r>
                <a:endParaRPr lang="en-US" sz="1100" b="0" i="1" dirty="0">
                  <a:latin typeface="Cambria Math" panose="02040503050406030204" pitchFamily="18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43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89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72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62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order to use G-BAGs in regression models, let’s set up a Bayesian hierarchical model. </a:t>
                </a:r>
              </a:p>
              <a:p>
                <a:r>
                  <a:rPr lang="en-US" dirty="0"/>
                  <a:t>y(t) is a response at location t</a:t>
                </a:r>
              </a:p>
              <a:p>
                <a:r>
                  <a:rPr lang="en-US" dirty="0"/>
                  <a:t>x(t) is a vector of predictors </a:t>
                </a:r>
              </a:p>
              <a:p>
                <a:r>
                  <a:rPr lang="en-US" dirty="0"/>
                  <a:t>w(t) a latent process over domain D</a:t>
                </a:r>
              </a:p>
              <a:p>
                <a:r>
                  <a:rPr lang="en-US" dirty="0"/>
                  <a:t>eps(t) is a measurement error </a:t>
                </a:r>
              </a:p>
              <a:p>
                <a:r>
                  <a:rPr lang="en-US" dirty="0"/>
                  <a:t>And now hierarchically, for w, we place a G-BAG prior.</a:t>
                </a:r>
              </a:p>
              <a:p>
                <a:r>
                  <a:rPr lang="en-US" dirty="0"/>
                  <a:t>For a latent vector of directions Z, we assume independent categorical distributions. </a:t>
                </a:r>
              </a:p>
              <a:p>
                <a:r>
                  <a:rPr lang="en-US" dirty="0"/>
                  <a:t>Beta and tau^2 receive typical priors </a:t>
                </a:r>
              </a:p>
              <a:p>
                <a:r>
                  <a:rPr lang="en-US" dirty="0"/>
                  <a:t>Covariance parameters theta will be specific to the form of base covariance functions. </a:t>
                </a:r>
              </a:p>
              <a:p>
                <a:r>
                  <a:rPr lang="en-US" dirty="0"/>
                  <a:t>With our default covariance, </a:t>
                </a:r>
                <a:r>
                  <a:rPr lang="en-US" sz="1100" b="1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𝜽=</a:t>
                </a:r>
                <a:r>
                  <a:rPr lang="en-US" sz="1100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(𝑎,𝑐,𝜅,𝜎^2 )</a:t>
                </a:r>
                <a:r>
                  <a:rPr lang="en-US" sz="1100" b="0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.</a:t>
                </a:r>
                <a:endParaRPr lang="en-US" dirty="0"/>
              </a:p>
              <a:p>
                <a:r>
                  <a:rPr lang="en-US" dirty="0"/>
                  <a:t>We assume uniform priors for a, c, kappa, and an IG for sigma^2 and use robust adaptive metropolis algorithm with transformed parameters so that everything ranges from –</a:t>
                </a:r>
                <a:r>
                  <a:rPr lang="en-US" dirty="0" err="1"/>
                  <a:t>infty</a:t>
                </a:r>
                <a:r>
                  <a:rPr lang="en-US" dirty="0"/>
                  <a:t> to +</a:t>
                </a:r>
                <a:r>
                  <a:rPr lang="en-US" dirty="0" err="1"/>
                  <a:t>infty</a:t>
                </a:r>
                <a:r>
                  <a:rPr lang="en-US" dirty="0"/>
                  <a:t>. </a:t>
                </a:r>
              </a:p>
              <a:p>
                <a:r>
                  <a:rPr lang="en-US" dirty="0"/>
                  <a:t>We use Gibbs updates for everything else. 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311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72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1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45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7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700" dirty="0">
                    <a:solidFill>
                      <a:schemeClr val="bg2"/>
                    </a:solidFill>
                  </a:rPr>
                  <a:t>We finally analyze PM2.5 in California. </a:t>
                </a:r>
              </a:p>
              <a:p>
                <a:r>
                  <a:rPr lang="en-US" sz="1700" dirty="0">
                    <a:solidFill>
                      <a:schemeClr val="bg2"/>
                    </a:solidFill>
                  </a:rPr>
                  <a:t>We fit a univariate Bayesian spatiotemporal regression where</a:t>
                </a:r>
                <a:endParaRPr lang="en-US" sz="1700" i="1" dirty="0">
                  <a:solidFill>
                    <a:schemeClr val="bg2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600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𝑦(</a:t>
                </a:r>
                <a:r>
                  <a:rPr lang="en-US" sz="1600" b="1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𝒕)</a:t>
                </a:r>
                <a:r>
                  <a:rPr lang="en-US" sz="1600" dirty="0">
                    <a:solidFill>
                      <a:schemeClr val="bg2"/>
                    </a:solidFill>
                    <a:latin typeface="Merriweather" pitchFamily="2" charset="77"/>
                  </a:rPr>
                  <a:t>: daily log(PM2.5) during fire seasons in</a:t>
                </a:r>
                <a:r>
                  <a:rPr lang="en-US" sz="1600" baseline="0" dirty="0">
                    <a:solidFill>
                      <a:schemeClr val="bg2"/>
                    </a:solidFill>
                    <a:latin typeface="Merriweather" pitchFamily="2" charset="77"/>
                  </a:rPr>
                  <a:t> </a:t>
                </a:r>
                <a:r>
                  <a:rPr lang="en-US" sz="1600" dirty="0">
                    <a:solidFill>
                      <a:schemeClr val="bg2"/>
                    </a:solidFill>
                    <a:latin typeface="Merriweather" pitchFamily="2" charset="77"/>
                  </a:rPr>
                  <a:t>Aug – Oct, 2020</a:t>
                </a:r>
              </a:p>
              <a:p>
                <a:pPr lvl="1"/>
                <a:r>
                  <a:rPr lang="en-US" sz="1600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𝑥(</a:t>
                </a:r>
                <a:r>
                  <a:rPr lang="en-US" sz="1600" b="1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𝒕)</a:t>
                </a:r>
                <a:r>
                  <a:rPr lang="en-US" sz="1600" dirty="0">
                    <a:solidFill>
                      <a:schemeClr val="bg2"/>
                    </a:solidFill>
                    <a:latin typeface="Merriweather" pitchFamily="2" charset="77"/>
                  </a:rPr>
                  <a:t>: standardized Euclidean distance to the nearest fire at location </a:t>
                </a:r>
                <a:r>
                  <a:rPr lang="en-US" sz="1600" b="1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𝒕</a:t>
                </a:r>
                <a:endParaRPr lang="en-US" sz="1600" b="1" i="1" dirty="0">
                  <a:solidFill>
                    <a:schemeClr val="bg2"/>
                  </a:solidFill>
                  <a:latin typeface="Merriweather" pitchFamily="2" charset="77"/>
                </a:endParaRPr>
              </a:p>
              <a:p>
                <a:r>
                  <a:rPr lang="en-US" sz="1700" b="0" dirty="0">
                    <a:solidFill>
                      <a:schemeClr val="bg2"/>
                    </a:solidFill>
                  </a:rPr>
                  <a:t>We have</a:t>
                </a:r>
                <a:r>
                  <a:rPr lang="en-US" sz="1700" b="0" baseline="0" dirty="0">
                    <a:solidFill>
                      <a:schemeClr val="bg2"/>
                    </a:solidFill>
                  </a:rPr>
                  <a:t> </a:t>
                </a:r>
                <a:r>
                  <a:rPr lang="en-US" sz="1700" b="0" i="0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110,473</a:t>
                </a:r>
                <a:r>
                  <a:rPr lang="en-US" sz="1700" dirty="0">
                    <a:solidFill>
                      <a:schemeClr val="bg2"/>
                    </a:solidFill>
                  </a:rPr>
                  <a:t> observations</a:t>
                </a:r>
                <a:r>
                  <a:rPr lang="en-US" sz="1700" baseline="0" dirty="0">
                    <a:solidFill>
                      <a:schemeClr val="bg2"/>
                    </a:solidFill>
                  </a:rPr>
                  <a:t> and held out </a:t>
                </a:r>
                <a:r>
                  <a:rPr lang="en-US" sz="1700" dirty="0">
                    <a:solidFill>
                      <a:schemeClr val="bg2"/>
                    </a:solidFill>
                  </a:rPr>
                  <a:t>20% for validation.</a:t>
                </a:r>
              </a:p>
              <a:p>
                <a:r>
                  <a:rPr lang="en-US" sz="1700" b="0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𝒮</a:t>
                </a:r>
                <a:r>
                  <a:rPr lang="en-US" sz="1700" i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1700" dirty="0">
                    <a:solidFill>
                      <a:schemeClr val="bg2"/>
                    </a:solidFill>
                  </a:rPr>
                  <a:t> observation set </a:t>
                </a:r>
              </a:p>
              <a:p>
                <a:r>
                  <a:rPr lang="en-US" sz="1700" dirty="0">
                    <a:solidFill>
                      <a:schemeClr val="bg2"/>
                    </a:solidFill>
                  </a:rPr>
                  <a:t>Prediction at </a:t>
                </a:r>
                <a:r>
                  <a:rPr lang="en-US" sz="1700" i="0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sz="1700" b="0" i="0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74,564</a:t>
                </a:r>
                <a:r>
                  <a:rPr lang="en-US" sz="1700" dirty="0">
                    <a:solidFill>
                      <a:schemeClr val="bg2"/>
                    </a:solidFill>
                  </a:rPr>
                  <a:t> new locations </a:t>
                </a:r>
              </a:p>
              <a:p>
                <a:r>
                  <a:rPr lang="en-US" sz="1700" dirty="0">
                    <a:solidFill>
                      <a:schemeClr val="bg2"/>
                    </a:solidFill>
                  </a:rPr>
                  <a:t>Since westerlies are prevailing over CA, we put (West, Northwest, North, Northeast) in a bag</a:t>
                </a:r>
              </a:p>
              <a:p>
                <a:r>
                  <a:rPr lang="en-US" sz="1700" b="0" dirty="0">
                    <a:solidFill>
                      <a:schemeClr val="bg2"/>
                    </a:solidFill>
                  </a:rPr>
                  <a:t>We partition the domain so that we infer directions</a:t>
                </a:r>
                <a:r>
                  <a:rPr lang="en-US" sz="1700" b="0" baseline="0" dirty="0">
                    <a:solidFill>
                      <a:schemeClr val="bg2"/>
                    </a:solidFill>
                  </a:rPr>
                  <a:t> at about </a:t>
                </a:r>
                <a:r>
                  <a:rPr lang="en-US" sz="1700" b="0" i="0" dirty="0">
                    <a:solidFill>
                      <a:schemeClr val="bg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0.5°</a:t>
                </a:r>
                <a:r>
                  <a:rPr lang="en-US" sz="1700" dirty="0">
                    <a:solidFill>
                      <a:schemeClr val="bg2"/>
                    </a:solidFill>
                  </a:rPr>
                  <a:t> spatial resolution and 1-day temporal resolution.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1692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80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9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76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9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52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50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ADB5C-76E7-FE43-921D-3F2C5DFAEB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2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9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3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4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3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6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5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4DC1D-9230-7047-E0B7-9BB2A583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C8F81-64A5-E5E3-A0BD-ED22BD98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fld id="{992D3C18-3EA8-DA4F-99BC-0978C28208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B55F60A-BA0C-8974-78EF-3787F6EC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fld id="{B2ADFEC4-CB5E-754B-ABC0-DFD5F3E05CEC}" type="datetimeFigureOut">
              <a:rPr lang="en-US" smtClean="0"/>
              <a:pPr/>
              <a:t>4/10/24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3CE7B-BCE7-0CE7-CD37-8322511B0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8450" y="4905375"/>
            <a:ext cx="3975100" cy="18034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0C0A309-31E2-A940-EF82-61B8F56BB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81BA6FC-ECFB-8CD5-C6C9-D142E323A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94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rgbClr val="001855"/>
                </a:solidFill>
                <a:latin typeface="Merriweather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Google Shape;7;p1">
            <a:extLst>
              <a:ext uri="{FF2B5EF4-FFF2-40B4-BE49-F238E27FC236}">
                <a16:creationId xmlns:a16="http://schemas.microsoft.com/office/drawing/2014/main" id="{AC7428AC-0C0E-567B-5B2E-19DEEFFEC3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2400">
                <a:solidFill>
                  <a:schemeClr val="dk2"/>
                </a:solidFill>
                <a:latin typeface="Merriweather" pitchFamily="2" charset="77"/>
                <a:ea typeface="Merriweather" pitchFamily="2" charset="77"/>
                <a:cs typeface="Merriweather" pitchFamily="2" charset="77"/>
                <a:sym typeface="Proxima Nova"/>
              </a:defRPr>
            </a:lvl1pPr>
            <a:lvl2pPr marL="1219170" lvl="1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lvl="2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lvl="3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lvl="4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lvl="5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lvl="6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lvl="7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lvl="8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43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bg>
      <p:bgPr>
        <a:solidFill>
          <a:srgbClr val="002C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4DC1D-9230-7047-E0B7-9BB2A583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C8F81-64A5-E5E3-A0BD-ED22BD98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fld id="{992D3C18-3EA8-DA4F-99BC-0978C28208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B55F60A-BA0C-8974-78EF-3787F6EC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fld id="{B2ADFEC4-CB5E-754B-ABC0-DFD5F3E05CEC}" type="datetimeFigureOut">
              <a:rPr lang="en-US" smtClean="0"/>
              <a:pPr/>
              <a:t>4/10/24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12447F-AE40-2F7D-6BCC-06635D7A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A7BDFE-5368-08DB-DDAF-8D0EEC8D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Merriweather" pitchFamily="2" charset="77"/>
              </a:defRPr>
            </a:lvl1pPr>
            <a:lvl2pPr>
              <a:defRPr>
                <a:latin typeface="Merriweather" pitchFamily="2" charset="77"/>
              </a:defRPr>
            </a:lvl2pPr>
            <a:lvl3pPr>
              <a:defRPr>
                <a:latin typeface="Merriweather" pitchFamily="2" charset="77"/>
              </a:defRPr>
            </a:lvl3pPr>
            <a:lvl4pPr>
              <a:defRPr>
                <a:latin typeface="Merriweather" pitchFamily="2" charset="77"/>
              </a:defRPr>
            </a:lvl4pPr>
            <a:lvl5pPr>
              <a:defRPr>
                <a:latin typeface="Merriweather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99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83F2-68F1-3462-81EA-2CAC177F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DBC4-7566-9FFC-7902-8311A9F4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AB6F0-3BAB-6A38-1801-E84BC56F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351BF-B240-8A11-0A69-3A8943CC85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3700" y="5454650"/>
            <a:ext cx="39751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78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E2B5-8E92-D97F-991F-D0278D15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38708-2A85-34D1-2ABC-3BB3FE685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0652C-C326-3148-E486-FD1FF8BB9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316B9-F06B-C687-2E52-0C301553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F78E-CC54-9B4E-B261-30B5F384A9E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5B87-CF8F-5700-F6CA-D527407BC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57F8E-9847-A5E6-C88E-4454D337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252F-7A7F-324F-5147-3005F041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F6BCC-841E-C000-2E38-91AFAC7A0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DF971-61BE-4402-E720-71B78CEF7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64A8E-8EE4-5334-40E7-9C46C9AA1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AD42A-62DA-E006-8B81-DCF443990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05433-B644-C301-2E08-3E3EFC1A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F78E-CC54-9B4E-B261-30B5F384A9E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79FF9-433D-C142-1E77-74D184E6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8383AB-85F7-6D91-08CF-FC6F2D1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C126-52D9-3AC4-04BC-E00188F0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01D97-3BD7-C600-2A0D-AEFE467F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F78E-CC54-9B4E-B261-30B5F384A9E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8253A-57F9-9799-90D5-6329159B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2AA5B-48DA-E831-DDD1-894A39F7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5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903EC-7E19-D855-CD70-44490B03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F78E-CC54-9B4E-B261-30B5F384A9E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044B2-CDBB-394C-5A2A-DFB61AF68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F88B6-D4FA-F12B-D5E8-47E49AEC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1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F8C4-29C0-51C7-3F9D-7599474D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776BB-D42C-5D94-D862-17AE64D29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03350-FE81-5A8F-D19E-DD69DD9F3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D3F24-C1DA-7BDC-44FA-3B4CD25B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F78E-CC54-9B4E-B261-30B5F384A9E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B97D8-B2FF-CFC3-CB77-BE7DAAF8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B490-C5B9-E2D3-0A51-FA76FDB5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9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5A7F-8278-DCEF-2D84-88E109D2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C3364B-FACE-C421-4C03-40E357A8F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1EEF7-A981-0713-5C36-D09C684B9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617C3-64B4-9ECA-34EC-36E25547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EF78E-CC54-9B4E-B261-30B5F384A9E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0924D-1299-EBF7-F22F-5B84D48E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E1200-0C7F-5A5D-B942-76AE89F2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2C00-3AB6-1649-904D-870C4C55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6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044804-50C9-6B08-6500-80E751DD7F2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51506" y="6143708"/>
            <a:ext cx="5715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53663D-339E-6147-3181-A33805C3D2D2}"/>
              </a:ext>
            </a:extLst>
          </p:cNvPr>
          <p:cNvSpPr>
            <a:spLocks/>
          </p:cNvSpPr>
          <p:nvPr userDrawn="1"/>
        </p:nvSpPr>
        <p:spPr>
          <a:xfrm>
            <a:off x="97536" y="96012"/>
            <a:ext cx="11996928" cy="66659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7151C-4FC6-173A-7F72-2E895EA1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550FC-25EC-9D3C-AAA3-B912D95B3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6BB5-93D6-C9AA-FB00-E983D001A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rriweather" pitchFamily="2" charset="77"/>
              </a:defRPr>
            </a:lvl1pPr>
          </a:lstStyle>
          <a:p>
            <a:fld id="{B2ADFEC4-CB5E-754B-ABC0-DFD5F3E05CEC}" type="datetimeFigureOut">
              <a:rPr lang="en-US" smtClean="0"/>
              <a:pPr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8DE58-77C8-2649-0276-330BBC519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rriweather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665FA-422D-F720-86B7-D98AE1C94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erriweather" pitchFamily="2" charset="77"/>
              </a:defRPr>
            </a:lvl1pPr>
          </a:lstStyle>
          <a:p>
            <a:fld id="{992D3C18-3EA8-DA4F-99BC-0978C28208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85878-E994-A587-EBFB-741EF2A658C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0724" y="6143048"/>
            <a:ext cx="571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0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erriweather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erriweather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erriweather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rriweather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AC2855A-D2D0-AB38-18D2-A1BEDCBAA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Joint work with Michele Peruzzi and David Dunson</a:t>
            </a:r>
          </a:p>
          <a:p>
            <a:endParaRPr lang="en-US" sz="1100" dirty="0"/>
          </a:p>
          <a:p>
            <a:r>
              <a:rPr lang="en-US" sz="3200" dirty="0"/>
              <a:t>Bora </a:t>
            </a:r>
            <a:r>
              <a:rPr lang="en-US" sz="3200" dirty="0" err="1"/>
              <a:t>Jin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070A7-5CDA-8822-60A2-CEB61D5BD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Bag of DAGs: Inferring Directional Dependence in Spatiotemporal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9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Overcome inflexibility in fixed DAG approaches.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latin typeface="Merriweather" pitchFamily="2" charset="77"/>
                  </a:rPr>
                  <a:t>Infer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a sparse DAG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Directed edges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 winds </a:t>
                </a: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  <a:sym typeface="Wingdings" pitchFamily="2" charset="2"/>
                  </a:rPr>
                  <a:t> Interpretable nonstationarity </a:t>
                </a:r>
                <a:endParaRPr lang="en-US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Let the directed edges unknown. </a:t>
                </a: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  <a:sym typeface="Wingdings" pitchFamily="2" charset="2"/>
                  </a:rPr>
                  <a:t> Uncertainty quantification</a:t>
                </a:r>
                <a:endParaRPr lang="en-US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Characterize flexible directional dependence in space and time.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4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Domain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⊔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reference locations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other locations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Node: partition a domain into disjoint regions,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limLoc m:val="subSu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332D803-5F98-2046-BA74-15805DE703BE}"/>
              </a:ext>
            </a:extLst>
          </p:cNvPr>
          <p:cNvGrpSpPr>
            <a:grpSpLocks noChangeAspect="1"/>
          </p:cNvGrpSpPr>
          <p:nvPr/>
        </p:nvGrpSpPr>
        <p:grpSpPr>
          <a:xfrm>
            <a:off x="335361" y="2750095"/>
            <a:ext cx="3295001" cy="3291840"/>
            <a:chOff x="567820" y="1665487"/>
            <a:chExt cx="2667233" cy="2676621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F9DCFFD2-E8EE-91E5-DA6D-1BEAA46D44E7}"/>
                </a:ext>
              </a:extLst>
            </p:cNvPr>
            <p:cNvSpPr>
              <a:spLocks/>
            </p:cNvSpPr>
            <p:nvPr/>
          </p:nvSpPr>
          <p:spPr>
            <a:xfrm>
              <a:off x="567820" y="2111645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EAEBAEC2-A7E5-CA9F-1489-161A6690E517}"/>
                </a:ext>
              </a:extLst>
            </p:cNvPr>
            <p:cNvSpPr>
              <a:spLocks/>
            </p:cNvSpPr>
            <p:nvPr/>
          </p:nvSpPr>
          <p:spPr>
            <a:xfrm>
              <a:off x="567820" y="3005263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0201FABF-F353-8A59-A8FC-83D0D6190C5C}"/>
                </a:ext>
              </a:extLst>
            </p:cNvPr>
            <p:cNvSpPr>
              <a:spLocks/>
            </p:cNvSpPr>
            <p:nvPr/>
          </p:nvSpPr>
          <p:spPr>
            <a:xfrm>
              <a:off x="1381778" y="3447024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64F9F7A6-24F6-0830-D5CE-2BCCE459D83E}"/>
                </a:ext>
              </a:extLst>
            </p:cNvPr>
            <p:cNvSpPr>
              <a:spLocks/>
            </p:cNvSpPr>
            <p:nvPr/>
          </p:nvSpPr>
          <p:spPr>
            <a:xfrm>
              <a:off x="1381778" y="1665487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37CF4672-145A-A0D4-0EFA-D8CEC783B107}"/>
                </a:ext>
              </a:extLst>
            </p:cNvPr>
            <p:cNvSpPr>
              <a:spLocks/>
            </p:cNvSpPr>
            <p:nvPr/>
          </p:nvSpPr>
          <p:spPr>
            <a:xfrm>
              <a:off x="2195736" y="2110179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0C6001C9-A3B1-CB16-2330-B8605FE6D3A6}"/>
                </a:ext>
              </a:extLst>
            </p:cNvPr>
            <p:cNvSpPr>
              <a:spLocks/>
            </p:cNvSpPr>
            <p:nvPr/>
          </p:nvSpPr>
          <p:spPr>
            <a:xfrm>
              <a:off x="2195736" y="3003798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CBB16B9-6A50-9D51-E629-A93FFDADD6FE}"/>
              </a:ext>
            </a:extLst>
          </p:cNvPr>
          <p:cNvGrpSpPr>
            <a:grpSpLocks noChangeAspect="1"/>
          </p:cNvGrpSpPr>
          <p:nvPr/>
        </p:nvGrpSpPr>
        <p:grpSpPr>
          <a:xfrm>
            <a:off x="4264971" y="2744376"/>
            <a:ext cx="3291840" cy="3291840"/>
            <a:chOff x="3534828" y="1803838"/>
            <a:chExt cx="2340000" cy="2340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1AD7B6A-B98D-0FCF-9E28-BF20380E1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28" y="180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370F0D6-BEC3-9BDF-4C4A-0C01CEAF1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28" y="258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1D6D3FF-181E-AB82-C501-FFFD7F340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28" y="336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C42675A-9A49-D076-DABC-88632D79E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4828" y="180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D5EAD49-A759-E751-3A0E-78858B205C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4828" y="336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256CF86-5555-17B8-9C31-198F26473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828" y="180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A6A90B3-08E8-C7AB-0CE7-29B66C513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828" y="258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A9A063-5914-547C-D198-87314FFC1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828" y="336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C5206D-9760-852B-1DF6-E2FF377A8229}"/>
              </a:ext>
            </a:extLst>
          </p:cNvPr>
          <p:cNvGrpSpPr>
            <a:grpSpLocks noChangeAspect="1"/>
          </p:cNvGrpSpPr>
          <p:nvPr/>
        </p:nvGrpSpPr>
        <p:grpSpPr>
          <a:xfrm>
            <a:off x="8299449" y="2744377"/>
            <a:ext cx="3291840" cy="3291840"/>
            <a:chOff x="6340113" y="1802974"/>
            <a:chExt cx="2514600" cy="25146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5AB7A-0F36-8423-6D89-15F28FBFA7CA}"/>
                </a:ext>
              </a:extLst>
            </p:cNvPr>
            <p:cNvCxnSpPr>
              <a:stCxn id="60" idx="2"/>
              <a:endCxn id="60" idx="6"/>
            </p:cNvCxnSpPr>
            <p:nvPr/>
          </p:nvCxnSpPr>
          <p:spPr>
            <a:xfrm>
              <a:off x="6340113" y="3060274"/>
              <a:ext cx="2514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6B09489-8F48-4E73-C5B7-660C58D3C2B9}"/>
                </a:ext>
              </a:extLst>
            </p:cNvPr>
            <p:cNvCxnSpPr>
              <a:cxnSpLocks/>
              <a:stCxn id="60" idx="0"/>
              <a:endCxn id="60" idx="4"/>
            </p:cNvCxnSpPr>
            <p:nvPr/>
          </p:nvCxnSpPr>
          <p:spPr>
            <a:xfrm>
              <a:off x="7597413" y="1802974"/>
              <a:ext cx="0" cy="2514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C8CE81C-80E8-2BE7-A0C8-605E2D550D3D}"/>
                </a:ext>
              </a:extLst>
            </p:cNvPr>
            <p:cNvCxnSpPr>
              <a:cxnSpLocks/>
              <a:stCxn id="60" idx="7"/>
              <a:endCxn id="60" idx="3"/>
            </p:cNvCxnSpPr>
            <p:nvPr/>
          </p:nvCxnSpPr>
          <p:spPr>
            <a:xfrm flipH="1">
              <a:off x="6708368" y="2171229"/>
              <a:ext cx="1778090" cy="17780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126961-6800-3955-EAD7-5322EDD4029B}"/>
                </a:ext>
              </a:extLst>
            </p:cNvPr>
            <p:cNvCxnSpPr>
              <a:cxnSpLocks/>
              <a:stCxn id="60" idx="1"/>
              <a:endCxn id="60" idx="5"/>
            </p:cNvCxnSpPr>
            <p:nvPr/>
          </p:nvCxnSpPr>
          <p:spPr>
            <a:xfrm>
              <a:off x="6708368" y="2171229"/>
              <a:ext cx="1778090" cy="17780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D79C427-02BD-168E-5429-EBA61AAA0FAA}"/>
                </a:ext>
              </a:extLst>
            </p:cNvPr>
            <p:cNvSpPr>
              <a:spLocks/>
            </p:cNvSpPr>
            <p:nvPr/>
          </p:nvSpPr>
          <p:spPr>
            <a:xfrm>
              <a:off x="6340113" y="1802974"/>
              <a:ext cx="2514600" cy="2514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51D0292-3429-49BE-ACF5-0FE3643BF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4884" y="2968834"/>
              <a:ext cx="185057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0328CA8-AA19-AE6D-9B18-E99CEBB0B23C}"/>
              </a:ext>
            </a:extLst>
          </p:cNvPr>
          <p:cNvGrpSpPr/>
          <p:nvPr/>
        </p:nvGrpSpPr>
        <p:grpSpPr>
          <a:xfrm>
            <a:off x="8566310" y="2934916"/>
            <a:ext cx="2683733" cy="2922197"/>
            <a:chOff x="585156" y="1799377"/>
            <a:chExt cx="2012800" cy="2191648"/>
          </a:xfrm>
          <a:solidFill>
            <a:schemeClr val="bg2">
              <a:lumMod val="25000"/>
            </a:schemeClr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67D820B-A0EC-8C29-E68D-5FE4A5F21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84" y="22837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2C945F8-BBBC-31FC-8B19-FA5BA9FC49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4522" y="1799377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D1FADB8-7B2A-B340-85B1-A38C73C11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864" y="3178052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E80F9BA-07A5-6C8F-D1C8-71735E12C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1673" y="2803105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3A2BAFF-DDD2-5247-A59E-36C4958A4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7093" y="220419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CC714B3-5277-432A-AE9A-C909F3FD3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8128" y="2680134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6072300-B10F-5902-6147-472D6F406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656" y="3919025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704B111-6CCD-42A1-E780-8C4D40388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156" y="33865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A18524E-20AE-7664-7DEF-8CDB2E8C3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9040" y="37273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544BFB6-0F47-F483-ED4E-DE8B0B0337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5956" y="2153433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688DC5F-E4CC-63C7-1B78-2426ED957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4163" y="2854821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AFE4C69-7A48-547D-3E67-7C4079AEE4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963" y="262940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D53D315-F232-0155-38B1-3AD50BF2B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693" y="252998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53944EA-26CB-4152-5916-37D663B002C9}"/>
              </a:ext>
            </a:extLst>
          </p:cNvPr>
          <p:cNvGrpSpPr/>
          <p:nvPr/>
        </p:nvGrpSpPr>
        <p:grpSpPr>
          <a:xfrm>
            <a:off x="4571307" y="2908122"/>
            <a:ext cx="2683733" cy="2922197"/>
            <a:chOff x="585156" y="1799377"/>
            <a:chExt cx="2012800" cy="2191648"/>
          </a:xfrm>
          <a:solidFill>
            <a:schemeClr val="bg2">
              <a:lumMod val="25000"/>
            </a:schemeClr>
          </a:solidFill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FCEBDF9-BABB-140D-205A-F788D04A7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84" y="22837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5D7A70D-8686-874D-F431-0896F1B5D2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4522" y="1799377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7F8B3D3-1183-FEE5-0636-D2B8B4A683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5788" y="319814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608A4B4-6F52-CB8F-1435-0C829C95F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1673" y="2803105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98AEBD9-8FED-FE29-6973-F278C07EFA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7093" y="220419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E054350-E478-5920-979C-D46E3DE01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8128" y="2680134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B225908-01FF-34AB-7983-8CD1C2005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656" y="3919025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56014A9-3758-7F59-C666-1939DC0B3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156" y="33865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56BDDEC-1772-659F-9BB2-5C0E881C5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9040" y="37273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0DC7EE0E-44E4-3C2D-80B9-32C84BE38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5956" y="2153433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B77EEF3-8F52-4E8D-E227-78E77FFD28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4163" y="2854821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E11708A-D72A-6141-6BBA-4182EEE60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963" y="262940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466C64-BA4D-C4B5-2943-BCF6D7EE1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693" y="252998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8AC64BD-03E8-86C8-CADC-5B98EAC051AC}"/>
              </a:ext>
            </a:extLst>
          </p:cNvPr>
          <p:cNvGrpSpPr/>
          <p:nvPr/>
        </p:nvGrpSpPr>
        <p:grpSpPr>
          <a:xfrm>
            <a:off x="633243" y="2938522"/>
            <a:ext cx="2683733" cy="2922197"/>
            <a:chOff x="585156" y="1799377"/>
            <a:chExt cx="2012800" cy="2191648"/>
          </a:xfrm>
          <a:solidFill>
            <a:schemeClr val="bg2">
              <a:lumMod val="25000"/>
            </a:schemeClr>
          </a:solidFill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1C22490-DE65-D11B-8828-2E50457B0C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584" y="22837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D476AB7-6681-581C-67BB-230DB56D7C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4522" y="1799377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4B0929B-80B7-EF84-92AD-3E3E0A379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864" y="3178052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9CBCFD8F-1694-0AE2-E158-3C41CB224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1673" y="2803105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8C40BBA-2884-08B8-F6E6-748BA74E9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7093" y="220419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748099C-D62F-FEBE-407B-59B3F0953F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08128" y="2680134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83B531C-D22B-9ED2-FC2B-70F699189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656" y="3919025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9B30981-968D-5A72-7185-647FBE767B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156" y="33865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3F281C8-6532-783C-EBA1-A45AB4755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9040" y="372731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361A382E-9EA8-8A56-DE1C-046796953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5956" y="2153433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DDD02B54-FA2A-6EF7-A3FB-17FDF289E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4163" y="2854821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A9B4C13-E64B-9751-7284-2F1A0FFA48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963" y="262940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D760FD5-A9A2-8A25-3654-D97E4EF4FC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693" y="2529988"/>
              <a:ext cx="72000" cy="72000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166B635-F513-3301-C8E3-5A2850FDDE93}"/>
              </a:ext>
            </a:extLst>
          </p:cNvPr>
          <p:cNvGrpSpPr/>
          <p:nvPr/>
        </p:nvGrpSpPr>
        <p:grpSpPr>
          <a:xfrm>
            <a:off x="630305" y="3113491"/>
            <a:ext cx="3295001" cy="3291840"/>
            <a:chOff x="611560" y="1903070"/>
            <a:chExt cx="2471251" cy="2468880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48249D8D-E7BF-6691-7F55-BB1212932E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560" y="1903070"/>
              <a:ext cx="2471251" cy="2468880"/>
              <a:chOff x="567820" y="1665487"/>
              <a:chExt cx="2667233" cy="2676621"/>
            </a:xfrm>
            <a:solidFill>
              <a:schemeClr val="bg1"/>
            </a:solidFill>
          </p:grpSpPr>
          <p:sp>
            <p:nvSpPr>
              <p:cNvPr id="187" name="Hexagon 186">
                <a:extLst>
                  <a:ext uri="{FF2B5EF4-FFF2-40B4-BE49-F238E27FC236}">
                    <a16:creationId xmlns:a16="http://schemas.microsoft.com/office/drawing/2014/main" id="{4DBDDF9F-68BC-C827-E904-FD66B8B442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7820" y="2111645"/>
                <a:ext cx="1039317" cy="895084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88" name="Hexagon 187">
                <a:extLst>
                  <a:ext uri="{FF2B5EF4-FFF2-40B4-BE49-F238E27FC236}">
                    <a16:creationId xmlns:a16="http://schemas.microsoft.com/office/drawing/2014/main" id="{E93A5CFC-6868-F530-283D-77461DBAC0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7820" y="3005263"/>
                <a:ext cx="1039317" cy="895084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89" name="Hexagon 188">
                <a:extLst>
                  <a:ext uri="{FF2B5EF4-FFF2-40B4-BE49-F238E27FC236}">
                    <a16:creationId xmlns:a16="http://schemas.microsoft.com/office/drawing/2014/main" id="{900A49EB-5A19-6C62-D723-9118A6F0F73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81778" y="3447024"/>
                <a:ext cx="1039317" cy="895084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0" name="Hexagon 189">
                <a:extLst>
                  <a:ext uri="{FF2B5EF4-FFF2-40B4-BE49-F238E27FC236}">
                    <a16:creationId xmlns:a16="http://schemas.microsoft.com/office/drawing/2014/main" id="{D8796199-A885-B5C8-E0B9-5E54E481C7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81778" y="1665487"/>
                <a:ext cx="1039317" cy="895084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1" name="Hexagon 190">
                <a:extLst>
                  <a:ext uri="{FF2B5EF4-FFF2-40B4-BE49-F238E27FC236}">
                    <a16:creationId xmlns:a16="http://schemas.microsoft.com/office/drawing/2014/main" id="{5B99676B-853C-8E53-E914-4EEE55E787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95736" y="2110179"/>
                <a:ext cx="1039317" cy="895084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2" name="Hexagon 191">
                <a:extLst>
                  <a:ext uri="{FF2B5EF4-FFF2-40B4-BE49-F238E27FC236}">
                    <a16:creationId xmlns:a16="http://schemas.microsoft.com/office/drawing/2014/main" id="{25B8C780-72AC-F0AE-E00E-BDD71A0239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95736" y="3003798"/>
                <a:ext cx="1039317" cy="895084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</p:grpSp>
        <p:sp>
          <p:nvSpPr>
            <p:cNvPr id="209" name="Hexagon 208">
              <a:extLst>
                <a:ext uri="{FF2B5EF4-FFF2-40B4-BE49-F238E27FC236}">
                  <a16:creationId xmlns:a16="http://schemas.microsoft.com/office/drawing/2014/main" id="{EDA9DBA6-FF7B-E15F-4B3A-503FBD327456}"/>
                </a:ext>
              </a:extLst>
            </p:cNvPr>
            <p:cNvSpPr>
              <a:spLocks/>
            </p:cNvSpPr>
            <p:nvPr/>
          </p:nvSpPr>
          <p:spPr>
            <a:xfrm>
              <a:off x="1359685" y="2721741"/>
              <a:ext cx="962950" cy="825614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91478E8-450F-E7EE-4222-69F597F58559}"/>
              </a:ext>
            </a:extLst>
          </p:cNvPr>
          <p:cNvGrpSpPr/>
          <p:nvPr/>
        </p:nvGrpSpPr>
        <p:grpSpPr>
          <a:xfrm>
            <a:off x="4559915" y="3107772"/>
            <a:ext cx="3291840" cy="3291840"/>
            <a:chOff x="3558768" y="1898781"/>
            <a:chExt cx="2468880" cy="2468880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150415CD-93D5-F2CD-3F74-908CDEF26F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58768" y="1898781"/>
              <a:ext cx="2468880" cy="2468880"/>
              <a:chOff x="3534828" y="1803838"/>
              <a:chExt cx="2340000" cy="2340000"/>
            </a:xfrm>
            <a:solidFill>
              <a:schemeClr val="bg1"/>
            </a:solidFill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85FD7ADC-BAAC-152F-5F4B-A3F070EA4E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4828" y="180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04C4D0EB-1B35-3DF0-197A-85CBBF3197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4828" y="258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7D883B35-8635-320B-2ADA-D0F91FED84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4828" y="336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D6739C7-6908-000D-33E9-9242D96345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4828" y="180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67FCB81-B5A1-81EB-A82B-7BE8DAF5A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14828" y="336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1A1B77D-73F9-346A-BB06-17E726C93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4828" y="180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EA76F04D-D353-DCBA-7A4C-AD59B6109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4828" y="258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6AD91B0D-1082-E3CF-0145-EABF391B11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4828" y="3363838"/>
                <a:ext cx="780000" cy="7800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</p:grp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8B56E489-45DA-C070-D5BF-3B93005CB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1727" y="2721741"/>
              <a:ext cx="822959" cy="8251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236505CF-82E7-9B33-CABF-333715164D0D}"/>
              </a:ext>
            </a:extLst>
          </p:cNvPr>
          <p:cNvGrpSpPr/>
          <p:nvPr/>
        </p:nvGrpSpPr>
        <p:grpSpPr>
          <a:xfrm>
            <a:off x="8594393" y="3107773"/>
            <a:ext cx="3291840" cy="3291840"/>
            <a:chOff x="6584627" y="1898782"/>
            <a:chExt cx="2468880" cy="2468880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377CEB2-32FF-2A2B-AC75-AD147A20E0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84627" y="1898782"/>
              <a:ext cx="2468880" cy="2468880"/>
              <a:chOff x="6340113" y="1802974"/>
              <a:chExt cx="2514600" cy="2514600"/>
            </a:xfrm>
            <a:solidFill>
              <a:schemeClr val="bg1"/>
            </a:solidFill>
          </p:grpSpPr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C1B7DEA-F97F-DC80-785E-22F8AB67F78F}"/>
                  </a:ext>
                </a:extLst>
              </p:cNvPr>
              <p:cNvCxnSpPr>
                <a:stCxn id="207" idx="2"/>
                <a:endCxn id="207" idx="6"/>
              </p:cNvCxnSpPr>
              <p:nvPr/>
            </p:nvCxnSpPr>
            <p:spPr>
              <a:xfrm>
                <a:off x="6340113" y="3060274"/>
                <a:ext cx="25146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533B9B0-F4FB-C8A4-33BF-AFD89136AFCD}"/>
                  </a:ext>
                </a:extLst>
              </p:cNvPr>
              <p:cNvCxnSpPr>
                <a:cxnSpLocks/>
                <a:stCxn id="207" idx="0"/>
                <a:endCxn id="207" idx="4"/>
              </p:cNvCxnSpPr>
              <p:nvPr/>
            </p:nvCxnSpPr>
            <p:spPr>
              <a:xfrm>
                <a:off x="7597413" y="1802974"/>
                <a:ext cx="0" cy="251460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8C954B-F8FE-0841-E451-9998082D08C3}"/>
                  </a:ext>
                </a:extLst>
              </p:cNvPr>
              <p:cNvCxnSpPr>
                <a:cxnSpLocks/>
                <a:stCxn id="207" idx="7"/>
                <a:endCxn id="207" idx="3"/>
              </p:cNvCxnSpPr>
              <p:nvPr/>
            </p:nvCxnSpPr>
            <p:spPr>
              <a:xfrm flipH="1">
                <a:off x="6708368" y="2171229"/>
                <a:ext cx="1778090" cy="177809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CB5E2687-0E33-9182-52CF-2B815BCA140D}"/>
                  </a:ext>
                </a:extLst>
              </p:cNvPr>
              <p:cNvCxnSpPr>
                <a:cxnSpLocks/>
                <a:stCxn id="207" idx="1"/>
                <a:endCxn id="207" idx="5"/>
              </p:cNvCxnSpPr>
              <p:nvPr/>
            </p:nvCxnSpPr>
            <p:spPr>
              <a:xfrm>
                <a:off x="6708368" y="2171229"/>
                <a:ext cx="1778090" cy="177809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B8EBE9C8-C596-D326-5F85-4D2D7E39841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40113" y="1802974"/>
                <a:ext cx="2514600" cy="251460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D7B22532-203B-9FF7-A088-0C57264B217D}"/>
                </a:ext>
              </a:extLst>
            </p:cNvPr>
            <p:cNvCxnSpPr>
              <a:stCxn id="207" idx="0"/>
              <a:endCxn id="207" idx="4"/>
            </p:cNvCxnSpPr>
            <p:nvPr/>
          </p:nvCxnSpPr>
          <p:spPr>
            <a:xfrm>
              <a:off x="7819067" y="1898782"/>
              <a:ext cx="0" cy="246888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A42502C9-5F28-5A35-2AC9-451D4ED1E369}"/>
                </a:ext>
              </a:extLst>
            </p:cNvPr>
            <p:cNvCxnSpPr>
              <a:stCxn id="207" idx="2"/>
              <a:endCxn id="207" idx="6"/>
            </p:cNvCxnSpPr>
            <p:nvPr/>
          </p:nvCxnSpPr>
          <p:spPr>
            <a:xfrm>
              <a:off x="6584627" y="3133222"/>
              <a:ext cx="246888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C9243F5-63A9-8E07-FB22-4FA60D746C71}"/>
                </a:ext>
              </a:extLst>
            </p:cNvPr>
            <p:cNvCxnSpPr>
              <a:cxnSpLocks/>
              <a:stCxn id="207" idx="1"/>
              <a:endCxn id="207" idx="5"/>
            </p:cNvCxnSpPr>
            <p:nvPr/>
          </p:nvCxnSpPr>
          <p:spPr>
            <a:xfrm>
              <a:off x="6946186" y="2260341"/>
              <a:ext cx="1745762" cy="17457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22CCBF4-060E-3F06-2371-01B08D223DFA}"/>
                </a:ext>
              </a:extLst>
            </p:cNvPr>
            <p:cNvCxnSpPr>
              <a:cxnSpLocks/>
              <a:stCxn id="207" idx="7"/>
              <a:endCxn id="207" idx="3"/>
            </p:cNvCxnSpPr>
            <p:nvPr/>
          </p:nvCxnSpPr>
          <p:spPr>
            <a:xfrm flipH="1">
              <a:off x="6946186" y="2260341"/>
              <a:ext cx="1745762" cy="17457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354C3288-0698-2B7B-8657-4EF6DB32B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28220" y="3043445"/>
              <a:ext cx="181692" cy="179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302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218ABD0-0862-8234-A970-A71FE771589F}"/>
              </a:ext>
            </a:extLst>
          </p:cNvPr>
          <p:cNvSpPr>
            <a:spLocks noChangeAspect="1"/>
          </p:cNvSpPr>
          <p:nvPr/>
        </p:nvSpPr>
        <p:spPr>
          <a:xfrm>
            <a:off x="4433719" y="3820164"/>
            <a:ext cx="1097280" cy="1097280"/>
          </a:xfrm>
          <a:prstGeom prst="rect">
            <a:avLst/>
          </a:pr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240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5DF0FB6F-F674-2375-0B8E-67B158D7E342}"/>
              </a:ext>
            </a:extLst>
          </p:cNvPr>
          <p:cNvSpPr>
            <a:spLocks/>
          </p:cNvSpPr>
          <p:nvPr/>
        </p:nvSpPr>
        <p:spPr>
          <a:xfrm>
            <a:off x="1502483" y="2729448"/>
            <a:ext cx="1283933" cy="1100819"/>
          </a:xfrm>
          <a:prstGeom prst="hexagon">
            <a:avLst/>
          </a:pr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E5AE1C-CAE2-02BA-F9C5-B3F39DC7CEEE}"/>
              </a:ext>
            </a:extLst>
          </p:cNvPr>
          <p:cNvSpPr>
            <a:spLocks noChangeAspect="1"/>
          </p:cNvSpPr>
          <p:nvPr/>
        </p:nvSpPr>
        <p:spPr>
          <a:xfrm>
            <a:off x="5526583" y="3817124"/>
            <a:ext cx="1097280" cy="1097280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Directed edge: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possible edges, choose the one that explains variability of each partition block the most,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332D803-5F98-2046-BA74-15805DE703BE}"/>
              </a:ext>
            </a:extLst>
          </p:cNvPr>
          <p:cNvGrpSpPr>
            <a:grpSpLocks noChangeAspect="1"/>
          </p:cNvGrpSpPr>
          <p:nvPr/>
        </p:nvGrpSpPr>
        <p:grpSpPr>
          <a:xfrm>
            <a:off x="504701" y="2729448"/>
            <a:ext cx="3295001" cy="3291840"/>
            <a:chOff x="567820" y="1665487"/>
            <a:chExt cx="2667233" cy="2676621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F9DCFFD2-E8EE-91E5-DA6D-1BEAA46D44E7}"/>
                </a:ext>
              </a:extLst>
            </p:cNvPr>
            <p:cNvSpPr>
              <a:spLocks/>
            </p:cNvSpPr>
            <p:nvPr/>
          </p:nvSpPr>
          <p:spPr>
            <a:xfrm>
              <a:off x="567820" y="2111645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EAEBAEC2-A7E5-CA9F-1489-161A6690E517}"/>
                </a:ext>
              </a:extLst>
            </p:cNvPr>
            <p:cNvSpPr>
              <a:spLocks/>
            </p:cNvSpPr>
            <p:nvPr/>
          </p:nvSpPr>
          <p:spPr>
            <a:xfrm>
              <a:off x="567820" y="3005263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0201FABF-F353-8A59-A8FC-83D0D6190C5C}"/>
                </a:ext>
              </a:extLst>
            </p:cNvPr>
            <p:cNvSpPr>
              <a:spLocks/>
            </p:cNvSpPr>
            <p:nvPr/>
          </p:nvSpPr>
          <p:spPr>
            <a:xfrm>
              <a:off x="1381778" y="3447024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64F9F7A6-24F6-0830-D5CE-2BCCE459D83E}"/>
                </a:ext>
              </a:extLst>
            </p:cNvPr>
            <p:cNvSpPr>
              <a:spLocks/>
            </p:cNvSpPr>
            <p:nvPr/>
          </p:nvSpPr>
          <p:spPr>
            <a:xfrm>
              <a:off x="1381778" y="1665487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37CF4672-145A-A0D4-0EFA-D8CEC783B107}"/>
                </a:ext>
              </a:extLst>
            </p:cNvPr>
            <p:cNvSpPr>
              <a:spLocks/>
            </p:cNvSpPr>
            <p:nvPr/>
          </p:nvSpPr>
          <p:spPr>
            <a:xfrm>
              <a:off x="2195736" y="2110179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0C6001C9-A3B1-CB16-2330-B8605FE6D3A6}"/>
                </a:ext>
              </a:extLst>
            </p:cNvPr>
            <p:cNvSpPr>
              <a:spLocks/>
            </p:cNvSpPr>
            <p:nvPr/>
          </p:nvSpPr>
          <p:spPr>
            <a:xfrm>
              <a:off x="2195736" y="3003798"/>
              <a:ext cx="1039317" cy="895084"/>
            </a:xfrm>
            <a:prstGeom prst="hexagon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CBB16B9-6A50-9D51-E629-A93FFDADD6FE}"/>
              </a:ext>
            </a:extLst>
          </p:cNvPr>
          <p:cNvGrpSpPr>
            <a:grpSpLocks noChangeAspect="1"/>
          </p:cNvGrpSpPr>
          <p:nvPr/>
        </p:nvGrpSpPr>
        <p:grpSpPr>
          <a:xfrm>
            <a:off x="4434311" y="2723729"/>
            <a:ext cx="3291840" cy="3291840"/>
            <a:chOff x="3534828" y="1803838"/>
            <a:chExt cx="2340000" cy="2340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1AD7B6A-B98D-0FCF-9E28-BF20380E1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28" y="180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370F0D6-BEC3-9BDF-4C4A-0C01CEAF1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28" y="258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1D6D3FF-181E-AB82-C501-FFFD7F340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4828" y="336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C42675A-9A49-D076-DABC-88632D79E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4828" y="180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D5EAD49-A759-E751-3A0E-78858B205C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4828" y="336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256CF86-5555-17B8-9C31-198F26473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828" y="180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A6A90B3-08E8-C7AB-0CE7-29B66C513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828" y="258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A9A063-5914-547C-D198-87314FFC1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4828" y="3363838"/>
              <a:ext cx="780000" cy="780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sz="24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88A3E9-35D0-0E69-824E-E050D5CB73DE}"/>
              </a:ext>
            </a:extLst>
          </p:cNvPr>
          <p:cNvGrpSpPr/>
          <p:nvPr/>
        </p:nvGrpSpPr>
        <p:grpSpPr>
          <a:xfrm>
            <a:off x="8468789" y="2723731"/>
            <a:ext cx="3291840" cy="3291840"/>
            <a:chOff x="6351592" y="2042798"/>
            <a:chExt cx="2468880" cy="246888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5AB7A-0F36-8423-6D89-15F28FBFA7CA}"/>
                </a:ext>
              </a:extLst>
            </p:cNvPr>
            <p:cNvCxnSpPr>
              <a:stCxn id="60" idx="2"/>
              <a:endCxn id="60" idx="6"/>
            </p:cNvCxnSpPr>
            <p:nvPr/>
          </p:nvCxnSpPr>
          <p:spPr>
            <a:xfrm>
              <a:off x="6351592" y="3277238"/>
              <a:ext cx="2468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6B09489-8F48-4E73-C5B7-660C58D3C2B9}"/>
                </a:ext>
              </a:extLst>
            </p:cNvPr>
            <p:cNvCxnSpPr>
              <a:cxnSpLocks/>
              <a:stCxn id="60" idx="0"/>
              <a:endCxn id="60" idx="4"/>
            </p:cNvCxnSpPr>
            <p:nvPr/>
          </p:nvCxnSpPr>
          <p:spPr>
            <a:xfrm>
              <a:off x="7586032" y="2042798"/>
              <a:ext cx="0" cy="24688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C8CE81C-80E8-2BE7-A0C8-605E2D550D3D}"/>
                </a:ext>
              </a:extLst>
            </p:cNvPr>
            <p:cNvCxnSpPr>
              <a:cxnSpLocks/>
              <a:stCxn id="60" idx="7"/>
              <a:endCxn id="60" idx="3"/>
            </p:cNvCxnSpPr>
            <p:nvPr/>
          </p:nvCxnSpPr>
          <p:spPr>
            <a:xfrm flipH="1">
              <a:off x="6713151" y="2404357"/>
              <a:ext cx="1745761" cy="17457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126961-6800-3955-EAD7-5322EDD4029B}"/>
                </a:ext>
              </a:extLst>
            </p:cNvPr>
            <p:cNvCxnSpPr>
              <a:cxnSpLocks/>
              <a:stCxn id="60" idx="1"/>
              <a:endCxn id="60" idx="5"/>
            </p:cNvCxnSpPr>
            <p:nvPr/>
          </p:nvCxnSpPr>
          <p:spPr>
            <a:xfrm>
              <a:off x="6713151" y="2404357"/>
              <a:ext cx="1745761" cy="17457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D79C427-02BD-168E-5429-EBA61AAA0FAA}"/>
                </a:ext>
              </a:extLst>
            </p:cNvPr>
            <p:cNvSpPr>
              <a:spLocks/>
            </p:cNvSpPr>
            <p:nvPr/>
          </p:nvSpPr>
          <p:spPr>
            <a:xfrm>
              <a:off x="6351592" y="2042798"/>
              <a:ext cx="2468880" cy="246888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51D0292-3429-49BE-ACF5-0FE3643BF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5185" y="3187461"/>
              <a:ext cx="181692" cy="179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C1EB5218-C9CA-6656-03BC-E69C18218843}"/>
              </a:ext>
            </a:extLst>
          </p:cNvPr>
          <p:cNvSpPr>
            <a:spLocks noChangeAspect="1"/>
          </p:cNvSpPr>
          <p:nvPr/>
        </p:nvSpPr>
        <p:spPr>
          <a:xfrm>
            <a:off x="5279429" y="4184569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1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6E86A32-AF38-E448-E485-E3A6719C4FE3}"/>
              </a:ext>
            </a:extLst>
          </p:cNvPr>
          <p:cNvSpPr>
            <a:spLocks noChangeAspect="1"/>
          </p:cNvSpPr>
          <p:nvPr/>
        </p:nvSpPr>
        <p:spPr>
          <a:xfrm rot="16200000">
            <a:off x="5755412" y="4708128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3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A561308-DC29-F6A5-59F4-D585353CCD6E}"/>
              </a:ext>
            </a:extLst>
          </p:cNvPr>
          <p:cNvSpPr>
            <a:spLocks noChangeAspect="1"/>
          </p:cNvSpPr>
          <p:nvPr/>
        </p:nvSpPr>
        <p:spPr>
          <a:xfrm rot="18957870">
            <a:off x="5309764" y="4636797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2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282A3D4-10E8-6F7F-70E3-447243B1CBAA}"/>
              </a:ext>
            </a:extLst>
          </p:cNvPr>
          <p:cNvSpPr>
            <a:spLocks noChangeAspect="1"/>
          </p:cNvSpPr>
          <p:nvPr/>
        </p:nvSpPr>
        <p:spPr>
          <a:xfrm rot="13524246">
            <a:off x="6226643" y="4644364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4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CE199CB-2D81-EA66-0A27-67916A5D43AB}"/>
              </a:ext>
            </a:extLst>
          </p:cNvPr>
          <p:cNvSpPr>
            <a:spLocks/>
          </p:cNvSpPr>
          <p:nvPr/>
        </p:nvSpPr>
        <p:spPr>
          <a:xfrm>
            <a:off x="1517802" y="3826761"/>
            <a:ext cx="1270591" cy="1100819"/>
          </a:xfrm>
          <a:prstGeom prst="hexagon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sz="240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F6B5B4-5237-DC00-C6B0-6C0AE318538B}"/>
              </a:ext>
            </a:extLst>
          </p:cNvPr>
          <p:cNvSpPr/>
          <p:nvPr/>
        </p:nvSpPr>
        <p:spPr>
          <a:xfrm rot="5400000">
            <a:off x="1849575" y="3637656"/>
            <a:ext cx="595965" cy="382539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2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659A23-C374-B597-911E-FA899A52078E}"/>
              </a:ext>
            </a:extLst>
          </p:cNvPr>
          <p:cNvSpPr/>
          <p:nvPr/>
        </p:nvSpPr>
        <p:spPr>
          <a:xfrm rot="1804104">
            <a:off x="1335958" y="3937343"/>
            <a:ext cx="595965" cy="382539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1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347A4FE-A649-0668-5517-416D4AB9C3FE}"/>
              </a:ext>
            </a:extLst>
          </p:cNvPr>
          <p:cNvSpPr/>
          <p:nvPr/>
        </p:nvSpPr>
        <p:spPr>
          <a:xfrm rot="9277325">
            <a:off x="2368002" y="3936016"/>
            <a:ext cx="595965" cy="382539"/>
          </a:xfrm>
          <a:prstGeom prst="rightArrow">
            <a:avLst/>
          </a:prstGeom>
          <a:solidFill>
            <a:schemeClr val="bg2">
              <a:lumMod val="25000"/>
            </a:schemeClr>
          </a:solidFill>
          <a:ln w="28575"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3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653DBBD-E8D6-5ED8-F38F-BFF22B2AFE10}"/>
              </a:ext>
            </a:extLst>
          </p:cNvPr>
          <p:cNvSpPr/>
          <p:nvPr/>
        </p:nvSpPr>
        <p:spPr>
          <a:xfrm rot="9379462">
            <a:off x="10465962" y="3911401"/>
            <a:ext cx="595965" cy="382539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latin typeface="Merriweather" pitchFamily="2" charset="77"/>
              </a:rPr>
              <a:t>1</a:t>
            </a:r>
            <a:endParaRPr lang="en-KR" sz="2400" b="1" dirty="0">
              <a:latin typeface="Merriweather" pitchFamily="2" charset="77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065961D-2EBB-0926-2392-FC872212D08A}"/>
              </a:ext>
            </a:extLst>
          </p:cNvPr>
          <p:cNvSpPr>
            <a:spLocks noChangeAspect="1"/>
          </p:cNvSpPr>
          <p:nvPr/>
        </p:nvSpPr>
        <p:spPr>
          <a:xfrm rot="12446702">
            <a:off x="10463903" y="4447411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>
                <a:latin typeface="Merriweather" pitchFamily="2" charset="77"/>
              </a:rPr>
              <a:t>2</a:t>
            </a:r>
            <a:endParaRPr lang="en-KR" sz="2400" b="1" dirty="0">
              <a:latin typeface="Merriweather" pitchFamily="2" charset="77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8F09805-213B-4156-A3D5-52ADAC833296}"/>
              </a:ext>
            </a:extLst>
          </p:cNvPr>
          <p:cNvSpPr>
            <a:spLocks noChangeAspect="1"/>
          </p:cNvSpPr>
          <p:nvPr/>
        </p:nvSpPr>
        <p:spPr>
          <a:xfrm rot="14463743">
            <a:off x="10092521" y="4830751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>
                <a:latin typeface="Merriweather" pitchFamily="2" charset="77"/>
              </a:rPr>
              <a:t>3</a:t>
            </a:r>
            <a:endParaRPr lang="en-KR" sz="2400" b="1" dirty="0">
              <a:latin typeface="Merriweather" pitchFamily="2" charset="77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E2A4E18-FDB5-733D-77DC-9F5CB5EA9D6A}"/>
              </a:ext>
            </a:extLst>
          </p:cNvPr>
          <p:cNvSpPr>
            <a:spLocks noChangeAspect="1"/>
          </p:cNvSpPr>
          <p:nvPr/>
        </p:nvSpPr>
        <p:spPr>
          <a:xfrm rot="10800000">
            <a:off x="8944025" y="4456417"/>
            <a:ext cx="1170684" cy="1559153"/>
          </a:xfrm>
          <a:custGeom>
            <a:avLst/>
            <a:gdLst>
              <a:gd name="connsiteX0" fmla="*/ 61850 w 878013"/>
              <a:gd name="connsiteY0" fmla="*/ 1169365 h 1169365"/>
              <a:gd name="connsiteX1" fmla="*/ 35361 w 878013"/>
              <a:gd name="connsiteY1" fmla="*/ 1151716 h 1169365"/>
              <a:gd name="connsiteX2" fmla="*/ 1 w 878013"/>
              <a:gd name="connsiteY2" fmla="*/ 1144661 h 1169365"/>
              <a:gd name="connsiteX3" fmla="*/ 0 w 878013"/>
              <a:gd name="connsiteY3" fmla="*/ 0 h 1169365"/>
              <a:gd name="connsiteX4" fmla="*/ 126213 w 878013"/>
              <a:gd name="connsiteY4" fmla="*/ 6373 h 1169365"/>
              <a:gd name="connsiteX5" fmla="*/ 872880 w 878013"/>
              <a:gd name="connsiteY5" fmla="*/ 361559 h 1169365"/>
              <a:gd name="connsiteX6" fmla="*/ 878013 w 878013"/>
              <a:gd name="connsiteY6" fmla="*/ 367207 h 1169365"/>
              <a:gd name="connsiteX7" fmla="*/ 61850 w 878013"/>
              <a:gd name="connsiteY7" fmla="*/ 1169365 h 116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013" h="1169365">
                <a:moveTo>
                  <a:pt x="61850" y="1169365"/>
                </a:moveTo>
                <a:lnTo>
                  <a:pt x="35361" y="1151716"/>
                </a:lnTo>
                <a:lnTo>
                  <a:pt x="1" y="1144661"/>
                </a:lnTo>
                <a:lnTo>
                  <a:pt x="0" y="0"/>
                </a:lnTo>
                <a:lnTo>
                  <a:pt x="126213" y="6373"/>
                </a:lnTo>
                <a:cubicBezTo>
                  <a:pt x="416701" y="35874"/>
                  <a:pt x="677414" y="166093"/>
                  <a:pt x="872880" y="361559"/>
                </a:cubicBezTo>
                <a:lnTo>
                  <a:pt x="878013" y="367207"/>
                </a:lnTo>
                <a:lnTo>
                  <a:pt x="61850" y="1169365"/>
                </a:lnTo>
                <a:close/>
              </a:path>
            </a:pathLst>
          </a:custGeom>
          <a:pattFill prst="wdUp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56843E9-8F5E-C708-29FC-B4D3AE2E6448}"/>
              </a:ext>
            </a:extLst>
          </p:cNvPr>
          <p:cNvSpPr>
            <a:spLocks noChangeAspect="1"/>
          </p:cNvSpPr>
          <p:nvPr/>
        </p:nvSpPr>
        <p:spPr>
          <a:xfrm rot="17602621">
            <a:off x="9534496" y="4839919"/>
            <a:ext cx="595200" cy="382048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KR" sz="2400" b="1" dirty="0">
                <a:latin typeface="Merriweather" pitchFamily="2" charset="77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F71B11-1B36-D630-C3BF-FAC0F67A7B3E}"/>
                  </a:ext>
                </a:extLst>
              </p:cNvPr>
              <p:cNvSpPr txBox="1"/>
              <p:nvPr/>
            </p:nvSpPr>
            <p:spPr>
              <a:xfrm>
                <a:off x="1694049" y="2978091"/>
                <a:ext cx="8796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F71B11-1B36-D630-C3BF-FAC0F67A7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49" y="2978091"/>
                <a:ext cx="879600" cy="369332"/>
              </a:xfrm>
              <a:prstGeom prst="rect">
                <a:avLst/>
              </a:prstGeom>
              <a:blipFill>
                <a:blip r:embed="rId4"/>
                <a:stretch>
                  <a:fillRect l="-4286" r="-71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0BE00868-4DF9-8B41-A522-D6081B8A5B2A}"/>
              </a:ext>
            </a:extLst>
          </p:cNvPr>
          <p:cNvSpPr>
            <a:spLocks noChangeAspect="1"/>
          </p:cNvSpPr>
          <p:nvPr/>
        </p:nvSpPr>
        <p:spPr>
          <a:xfrm>
            <a:off x="9993580" y="4246061"/>
            <a:ext cx="242256" cy="23940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AF2289E-E5A9-0213-1930-F44C1B0D45B2}"/>
                  </a:ext>
                </a:extLst>
              </p:cNvPr>
              <p:cNvSpPr txBox="1"/>
              <p:nvPr/>
            </p:nvSpPr>
            <p:spPr>
              <a:xfrm>
                <a:off x="4434261" y="4172681"/>
                <a:ext cx="8796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AF2289E-E5A9-0213-1930-F44C1B0D4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261" y="4172681"/>
                <a:ext cx="879600" cy="369332"/>
              </a:xfrm>
              <a:prstGeom prst="rect">
                <a:avLst/>
              </a:prstGeom>
              <a:blipFill>
                <a:blip r:embed="rId5"/>
                <a:stretch>
                  <a:fillRect l="-2817" r="-704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27EE43-0141-BC85-C9A6-6FE186CDCC30}"/>
                  </a:ext>
                </a:extLst>
              </p:cNvPr>
              <p:cNvSpPr txBox="1"/>
              <p:nvPr/>
            </p:nvSpPr>
            <p:spPr>
              <a:xfrm>
                <a:off x="9182677" y="5303232"/>
                <a:ext cx="8796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27EE43-0141-BC85-C9A6-6FE186CDC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677" y="5303232"/>
                <a:ext cx="879600" cy="369332"/>
              </a:xfrm>
              <a:prstGeom prst="rect">
                <a:avLst/>
              </a:prstGeom>
              <a:blipFill>
                <a:blip r:embed="rId6"/>
                <a:stretch>
                  <a:fillRect l="-2817" r="-704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16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1" grpId="0" animBg="1"/>
      <p:bldP spid="21" grpId="1" animBg="1"/>
      <p:bldP spid="11" grpId="0" animBg="1"/>
      <p:bldP spid="11" grpId="1" animBg="1"/>
      <p:bldP spid="11" grpId="2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19" grpId="0" animBg="1"/>
      <p:bldP spid="24" grpId="0"/>
      <p:bldP spid="25" grpId="0" animBg="1"/>
      <p:bldP spid="25" grpId="1" animBg="1"/>
      <p:bldP spid="25" grpId="2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Directed edge: 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possible edges, choose the one that explains variability of each partition block the most,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FB4E3-0A48-EC75-81B4-CCB409288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051AFEC-2BD3-D6DB-3946-276F0B1256C3}"/>
              </a:ext>
            </a:extLst>
          </p:cNvPr>
          <p:cNvGrpSpPr/>
          <p:nvPr/>
        </p:nvGrpSpPr>
        <p:grpSpPr>
          <a:xfrm>
            <a:off x="2201640" y="2964863"/>
            <a:ext cx="4596336" cy="3122720"/>
            <a:chOff x="526032" y="898071"/>
            <a:chExt cx="3447252" cy="23420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DDD820-0E27-855B-6516-F52FBF6EF323}"/>
                </a:ext>
              </a:extLst>
            </p:cNvPr>
            <p:cNvGrpSpPr/>
            <p:nvPr/>
          </p:nvGrpSpPr>
          <p:grpSpPr>
            <a:xfrm>
              <a:off x="526032" y="900111"/>
              <a:ext cx="2340000" cy="2340000"/>
              <a:chOff x="1234440" y="914400"/>
              <a:chExt cx="1080000" cy="1080000"/>
            </a:xfrm>
            <a:scene3d>
              <a:camera prst="isometricOffAxis2Right"/>
              <a:lightRig rig="threePt" dir="t"/>
            </a:scene3d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2245895-836C-06BF-0E79-81878AA7F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4440" y="91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40A225C-8751-B2FD-0217-BCE41B45CD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4440" y="127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FDAD4DD-7A88-C71A-51D5-79BC4D085B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4440" y="163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816751D-B947-70F6-66CF-A0AF14E3C6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4440" y="91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0440FD4-FCFF-7D59-66DF-25C81F0D43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4440" y="127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AA842F0-106A-9142-D02A-67D69694B8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4440" y="163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FBA1805-1276-5C48-2E90-2B8134ABE7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440" y="91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E7ED74D-F475-B494-287B-1260850D56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440" y="127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745CCDD-3EB6-421F-03BC-D026CDB2F5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54440" y="1634400"/>
                <a:ext cx="360000" cy="360000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 sz="2400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C89B5B-D218-0667-C3B3-DFD74717F9BB}"/>
                </a:ext>
              </a:extLst>
            </p:cNvPr>
            <p:cNvCxnSpPr>
              <a:cxnSpLocks/>
            </p:cNvCxnSpPr>
            <p:nvPr/>
          </p:nvCxnSpPr>
          <p:spPr>
            <a:xfrm>
              <a:off x="1706401" y="2090507"/>
              <a:ext cx="379631" cy="0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8E19F2-08D1-F88A-86C1-D3EEC4727810}"/>
                </a:ext>
              </a:extLst>
            </p:cNvPr>
            <p:cNvGrpSpPr/>
            <p:nvPr/>
          </p:nvGrpSpPr>
          <p:grpSpPr>
            <a:xfrm>
              <a:off x="1633284" y="898071"/>
              <a:ext cx="2340000" cy="2340000"/>
              <a:chOff x="1143000" y="1404870"/>
              <a:chExt cx="2340000" cy="2340000"/>
            </a:xfrm>
            <a:scene3d>
              <a:camera prst="isometricOffAxis2Right"/>
              <a:lightRig rig="threePt" dir="t"/>
            </a:scene3d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7EF6EAF-7FF9-2A43-1158-910338FDCFDD}"/>
                  </a:ext>
                </a:extLst>
              </p:cNvPr>
              <p:cNvGrpSpPr/>
              <p:nvPr/>
            </p:nvGrpSpPr>
            <p:grpSpPr>
              <a:xfrm>
                <a:off x="1143000" y="1404870"/>
                <a:ext cx="2340000" cy="2340000"/>
                <a:chOff x="1234440" y="914400"/>
                <a:chExt cx="1080000" cy="108000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C120195-16AC-C7EB-E7E1-319AFDB3E5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4440" y="91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3E157ED-92F0-626F-31C2-503D34AAF5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4440" y="127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FA23E0E-41C0-BA2A-45FB-AB52CFBDCD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4440" y="163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>
                    <a:latin typeface="Merriweather" pitchFamily="2" charset="77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D76063F-29F7-6EDC-5CAF-CFAD115157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94440" y="91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4A44548-4E5A-BF3A-07BD-5589AF8006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94440" y="1274400"/>
                  <a:ext cx="360000" cy="3600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777EDD9-3A19-0ACD-8BA7-F808F8DF80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94440" y="163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6A6F505-8E98-A59F-0F60-1F75BF4E61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54440" y="91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2D0A69A-8924-B74C-1435-67EF16F2DD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54440" y="127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B16F5E0-7C70-9550-8E42-B4C987E499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54440" y="1634400"/>
                  <a:ext cx="360000" cy="36000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sz="2400"/>
                </a:p>
              </p:txBody>
            </p:sp>
          </p:grpSp>
          <p:sp>
            <p:nvSpPr>
              <p:cNvPr id="30" name="Right Arrow 29">
                <a:extLst>
                  <a:ext uri="{FF2B5EF4-FFF2-40B4-BE49-F238E27FC236}">
                    <a16:creationId xmlns:a16="http://schemas.microsoft.com/office/drawing/2014/main" id="{374DFB63-A7FB-3F13-0869-5093BF2153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5209" y="2414190"/>
                <a:ext cx="446400" cy="286536"/>
              </a:xfrm>
              <a:prstGeom prst="rightArrow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KR" sz="2400" b="1" dirty="0">
                    <a:latin typeface="Merriweather" pitchFamily="2" charset="77"/>
                  </a:rPr>
                  <a:t>1</a:t>
                </a:r>
              </a:p>
            </p:txBody>
          </p:sp>
          <p:sp>
            <p:nvSpPr>
              <p:cNvPr id="31" name="Right Arrow 30">
                <a:extLst>
                  <a:ext uri="{FF2B5EF4-FFF2-40B4-BE49-F238E27FC236}">
                    <a16:creationId xmlns:a16="http://schemas.microsoft.com/office/drawing/2014/main" id="{0DC30FCB-A09E-63EE-AA43-11619A31C0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2072196" y="2806859"/>
                <a:ext cx="446400" cy="286536"/>
              </a:xfrm>
              <a:prstGeom prst="rightArrow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KR" sz="2400" b="1" dirty="0">
                    <a:latin typeface="Merriweather" pitchFamily="2" charset="77"/>
                  </a:rPr>
                  <a:t>3</a:t>
                </a:r>
              </a:p>
            </p:txBody>
          </p:sp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B5903165-A848-DD66-0F88-02770E1FF3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57870">
                <a:off x="1737960" y="2753361"/>
                <a:ext cx="446400" cy="286536"/>
              </a:xfrm>
              <a:prstGeom prst="rightArrow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KR" sz="2400" b="1" dirty="0">
                    <a:latin typeface="Merriweather" pitchFamily="2" charset="77"/>
                  </a:rPr>
                  <a:t>2</a:t>
                </a:r>
              </a:p>
            </p:txBody>
          </p:sp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AE10B556-02D6-CC51-2382-36A649EB0E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3524246">
                <a:off x="2425619" y="2759036"/>
                <a:ext cx="446400" cy="286536"/>
              </a:xfrm>
              <a:prstGeom prst="rightArrow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KR" sz="2400" b="1" dirty="0">
                    <a:latin typeface="Merriweather" pitchFamily="2" charset="77"/>
                  </a:rPr>
                  <a:t>4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31BAA7F-0668-8F72-3CC3-B3A8E191815E}"/>
              </a:ext>
            </a:extLst>
          </p:cNvPr>
          <p:cNvGrpSpPr/>
          <p:nvPr/>
        </p:nvGrpSpPr>
        <p:grpSpPr>
          <a:xfrm>
            <a:off x="5519937" y="2970681"/>
            <a:ext cx="4367033" cy="3121152"/>
            <a:chOff x="3122958" y="902435"/>
            <a:chExt cx="3275275" cy="2340864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C43411-46B8-F53B-33A5-1422EAB3C851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V="1">
              <a:off x="4558616" y="2150646"/>
              <a:ext cx="1681661" cy="5158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1378D43-ADBB-493A-2EED-FC3678F5FA03}"/>
                </a:ext>
              </a:extLst>
            </p:cNvPr>
            <p:cNvCxnSpPr>
              <a:cxnSpLocks/>
              <a:endCxn id="75" idx="2"/>
            </p:cNvCxnSpPr>
            <p:nvPr/>
          </p:nvCxnSpPr>
          <p:spPr>
            <a:xfrm flipV="1">
              <a:off x="4758435" y="2085988"/>
              <a:ext cx="1454741" cy="706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56ED189-D288-282C-E71F-273C8560295D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4758435" y="1580194"/>
              <a:ext cx="1481842" cy="4411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DC08AF4-9A5A-24CC-5300-561210204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3176" y="1994548"/>
              <a:ext cx="185057" cy="18288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  <a:prstDash val="solid"/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DF18CD9-28D0-A8DB-9C74-617BBBFEF8A6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4558616" y="1231783"/>
              <a:ext cx="1681661" cy="78954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45CA9231-ACBF-1128-4313-6BC1E818DB72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V="1">
              <a:off x="4081393" y="2150646"/>
              <a:ext cx="2158884" cy="4052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15A85EC-64ED-7DF8-DE63-19F0AE4125BD}"/>
                </a:ext>
              </a:extLst>
            </p:cNvPr>
            <p:cNvGrpSpPr/>
            <p:nvPr/>
          </p:nvGrpSpPr>
          <p:grpSpPr>
            <a:xfrm>
              <a:off x="3122958" y="902435"/>
              <a:ext cx="2514600" cy="2340864"/>
              <a:chOff x="5323368" y="2655030"/>
              <a:chExt cx="2514600" cy="2340864"/>
            </a:xfrm>
            <a:scene3d>
              <a:camera prst="isometricOffAxis2Right"/>
              <a:lightRig rig="threePt" dir="t"/>
            </a:scene3d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0FC66CC-027B-234F-1BDE-3D1AEF57C7D3}"/>
                  </a:ext>
                </a:extLst>
              </p:cNvPr>
              <p:cNvGrpSpPr/>
              <p:nvPr/>
            </p:nvGrpSpPr>
            <p:grpSpPr>
              <a:xfrm>
                <a:off x="5323368" y="2655030"/>
                <a:ext cx="2514600" cy="2340864"/>
                <a:chOff x="3815805" y="1401318"/>
                <a:chExt cx="2514600" cy="2340864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95157FFD-1E63-1400-9C1A-29EA02EDD142}"/>
                    </a:ext>
                  </a:extLst>
                </p:cNvPr>
                <p:cNvCxnSpPr>
                  <a:cxnSpLocks/>
                  <a:stCxn id="96" idx="2"/>
                  <a:endCxn id="96" idx="6"/>
                </p:cNvCxnSpPr>
                <p:nvPr/>
              </p:nvCxnSpPr>
              <p:spPr>
                <a:xfrm>
                  <a:off x="3815805" y="2571750"/>
                  <a:ext cx="2514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06A2ABBE-2051-FE6B-1B9D-29018F8974F1}"/>
                    </a:ext>
                  </a:extLst>
                </p:cNvPr>
                <p:cNvCxnSpPr>
                  <a:cxnSpLocks/>
                  <a:stCxn id="96" idx="0"/>
                  <a:endCxn id="96" idx="4"/>
                </p:cNvCxnSpPr>
                <p:nvPr/>
              </p:nvCxnSpPr>
              <p:spPr>
                <a:xfrm>
                  <a:off x="5073105" y="1401318"/>
                  <a:ext cx="0" cy="23408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A3B9B0ED-1B97-DF67-43C8-EBB1826D69DD}"/>
                    </a:ext>
                  </a:extLst>
                </p:cNvPr>
                <p:cNvCxnSpPr>
                  <a:cxnSpLocks/>
                  <a:stCxn id="96" idx="7"/>
                  <a:endCxn id="96" idx="3"/>
                </p:cNvCxnSpPr>
                <p:nvPr/>
              </p:nvCxnSpPr>
              <p:spPr>
                <a:xfrm flipH="1">
                  <a:off x="4184060" y="1744130"/>
                  <a:ext cx="1778090" cy="16552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9645304D-5408-2C9B-9D75-EA0C311C92FE}"/>
                    </a:ext>
                  </a:extLst>
                </p:cNvPr>
                <p:cNvCxnSpPr>
                  <a:cxnSpLocks/>
                  <a:stCxn id="96" idx="1"/>
                  <a:endCxn id="96" idx="5"/>
                </p:cNvCxnSpPr>
                <p:nvPr/>
              </p:nvCxnSpPr>
              <p:spPr>
                <a:xfrm>
                  <a:off x="4184060" y="1744130"/>
                  <a:ext cx="1778090" cy="16552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B49DE9FC-8C51-137E-5E67-0657820E5D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5805" y="1401318"/>
                  <a:ext cx="2514600" cy="234086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A6F453E-63E0-D6C8-A6BE-C763D73FBF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39654" y="3349192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1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F4B8C47-F2D7-F585-EE54-4E70DF7B9E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87501" y="2881959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2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E6693C6-2EE7-F0AF-3788-2416033FEB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2639" y="2879061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3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2D418D5-3951-089A-1658-ACDA7965EC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2931" y="3346988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4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D861BC3-84B1-798D-9499-EDC5321AF3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2931" y="3925912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5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FB1777B-C58C-8C59-6F29-61780A6062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2639" y="4410088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6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AC7C661-C62F-9FF6-2D46-AA83D9C36C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87501" y="4410088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7</a:t>
                </a:r>
                <a:endParaRPr lang="en-KR" sz="3733" b="1">
                  <a:latin typeface="Merriweather" pitchFamily="2" charset="77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53A0C8F-E7A2-6327-7F37-23915CF0F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2796" y="3941346"/>
                <a:ext cx="365760" cy="365760"/>
              </a:xfrm>
              <a:prstGeom prst="rect">
                <a:avLst/>
              </a:prstGeom>
              <a:solidFill>
                <a:srgbClr val="6B6B6B"/>
              </a:solidFill>
              <a:ln>
                <a:solidFill>
                  <a:srgbClr val="6B6B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733" b="1" dirty="0">
                    <a:latin typeface="Merriweather" pitchFamily="2" charset="77"/>
                  </a:rPr>
                  <a:t>8</a:t>
                </a:r>
                <a:endParaRPr lang="en-KR" sz="3733" b="1">
                  <a:latin typeface="Merriweather" pitchFamily="2" charset="77"/>
                </a:endParaRPr>
              </a:p>
            </p:txBody>
          </p:sp>
        </p:grp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D5C03B3-A82A-2175-BDFD-73DDEF910F93}"/>
                </a:ext>
              </a:extLst>
            </p:cNvPr>
            <p:cNvCxnSpPr>
              <a:cxnSpLocks/>
              <a:endCxn id="75" idx="2"/>
            </p:cNvCxnSpPr>
            <p:nvPr/>
          </p:nvCxnSpPr>
          <p:spPr>
            <a:xfrm>
              <a:off x="4081393" y="2059422"/>
              <a:ext cx="2131783" cy="265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C8662785-2CBB-D1D2-1B0E-4122893A9960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4278835" y="1493354"/>
              <a:ext cx="1961442" cy="5279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31CA3BD-DF10-7EA8-2CD9-355A5E55BAFB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V="1">
              <a:off x="4278835" y="2150646"/>
              <a:ext cx="1961442" cy="7236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309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B4E3-0A48-EC75-81B4-CCB40928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subset of directions considered in a bag to ensure </a:t>
            </a:r>
            <a:r>
              <a:rPr lang="en-US" dirty="0">
                <a:solidFill>
                  <a:srgbClr val="FF0000"/>
                </a:solidFill>
              </a:rPr>
              <a:t>acyclicity</a:t>
            </a:r>
            <a:r>
              <a:rPr lang="en-US" dirty="0">
                <a:solidFill>
                  <a:schemeClr val="tx1"/>
                </a:solidFill>
              </a:rPr>
              <a:t> of inferred directed graphs. </a:t>
            </a:r>
          </a:p>
          <a:p>
            <a:r>
              <a:rPr lang="en-US" dirty="0">
                <a:solidFill>
                  <a:schemeClr val="tx1"/>
                </a:solidFill>
              </a:rPr>
              <a:t>The inferred DAG in our framework is </a:t>
            </a:r>
            <a:r>
              <a:rPr lang="en-US" dirty="0">
                <a:solidFill>
                  <a:srgbClr val="FF0000"/>
                </a:solidFill>
              </a:rPr>
              <a:t>identifiable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1ECD3DC-05B5-68A4-991C-59FCB4230EAA}"/>
                  </a:ext>
                </a:extLst>
              </p:cNvPr>
              <p:cNvSpPr/>
              <p:nvPr/>
            </p:nvSpPr>
            <p:spPr>
              <a:xfrm>
                <a:off x="767408" y="3430191"/>
                <a:ext cx="10657184" cy="1919023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Merriweather" pitchFamily="2" charset="77"/>
                  </a:rPr>
                  <a:t>Proposition. 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Merriweather" pitchFamily="2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Merriweather" pitchFamily="2" charset="77"/>
                  </a:rPr>
                  <a:t> be an inferred DAG starting with a bag of directions chosen to ensure acyclicity. Then the Markov equivalence class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Merriweather" pitchFamily="2" charset="77"/>
                  </a:rPr>
                  <a:t> is of size 1. 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1ECD3DC-05B5-68A4-991C-59FCB4230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3430191"/>
                <a:ext cx="10657184" cy="1919023"/>
              </a:xfrm>
              <a:prstGeom prst="roundRect">
                <a:avLst/>
              </a:prstGeom>
              <a:blipFill>
                <a:blip r:embed="rId3"/>
                <a:stretch>
                  <a:fillRect r="-11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542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9254-8259-5975-C0AB-794DD40B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Bag of directed Acyclic Graphs (BAGs)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We define joint densities for realizations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over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sepChr m:val="∣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</m:t>
                              </m:r>
                            </m:sub>
                          </m:sSub>
                        </m:e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sepChr m:val="∣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𝒰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∏"/>
                              <m:limLoc m:val="subSup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𝒰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sepChr m:val="∣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67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267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: realization </a:t>
                </a:r>
                <a14:m>
                  <m:oMath xmlns:m="http://schemas.openxmlformats.org/officeDocument/2006/math"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b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sz="2267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67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sepChr m:val="∣"/>
                            <m:ctrlPr>
                              <a:rPr lang="en-US" sz="2267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67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267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67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267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: realization </a:t>
                </a:r>
                <a14:m>
                  <m:oMath xmlns:m="http://schemas.openxmlformats.org/officeDocument/2006/math"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67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 over the parent of </a:t>
                </a:r>
                <a14:m>
                  <m:oMath xmlns:m="http://schemas.openxmlformats.org/officeDocument/2006/math"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267" dirty="0" err="1">
                    <a:solidFill>
                      <a:schemeClr val="tx1"/>
                    </a:solidFill>
                    <a:latin typeface="Merriweather" pitchFamily="2" charset="77"/>
                  </a:rPr>
                  <a:t>th</a:t>
                </a:r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 block determined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latin typeface="Merriweather" pitchFamily="2" charset="77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31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9254-8259-5975-C0AB-794DD40B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For any finite subset of locations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ℒ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=∫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  <m:sup/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sepChr m:val="∣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b="1" i="1" dirty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𝒰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dirty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ℒ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𝒮</m:t>
                                          </m:r>
                                        </m:sub>
                                      </m:s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sepChr m:val="∣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𝒮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  <m:nary>
                            <m:naryPr>
                              <m:chr m:val="∏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#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eqAr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67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𝒰</m:t>
                        </m:r>
                      </m:e>
                      <m:sub>
                        <m:r>
                          <a:rPr lang="en-US" sz="2267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sub>
                    </m:sSub>
                    <m:r>
                      <a:rPr lang="en-US" sz="2267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67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267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sz="2267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sz="2267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lvl="1"/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Joint prior probability </a:t>
                </a:r>
                <a14:m>
                  <m:oMath xmlns:m="http://schemas.openxmlformats.org/officeDocument/2006/math"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∏"/>
                        <m:limLoc m:val="subSup"/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sSub>
                          <m:sSubPr>
                            <m:ctrlP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with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5"/>
                              </m:rP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brk m:alnAt="25"/>
                          </m:r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67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67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267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There exists a stochastic process associated with densities in equation (1).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We call this process a </a:t>
                </a:r>
                <a:r>
                  <a:rPr lang="en-US" b="1" dirty="0">
                    <a:solidFill>
                      <a:schemeClr val="tx1"/>
                    </a:solidFill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ag of directed </a:t>
                </a:r>
                <a:r>
                  <a:rPr lang="en-US" b="1" dirty="0">
                    <a:solidFill>
                      <a:schemeClr val="tx1"/>
                    </a:solidFill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</a:rPr>
                  <a:t>cyclic </a:t>
                </a:r>
                <a:r>
                  <a:rPr lang="en-US" b="1" dirty="0">
                    <a:solidFill>
                      <a:schemeClr val="tx1"/>
                    </a:solidFill>
                  </a:rPr>
                  <a:t>G</a:t>
                </a:r>
                <a:r>
                  <a:rPr lang="en-US" dirty="0">
                    <a:solidFill>
                      <a:schemeClr val="tx1"/>
                    </a:solidFill>
                  </a:rPr>
                  <a:t>raphs process (BAG).</a:t>
                </a:r>
              </a:p>
              <a:p>
                <a:pPr marL="795847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056" r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33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9254-8259-5975-C0AB-794DD40B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Gaussian BAGs (G-BAGs)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300" dirty="0">
                    <a:solidFill>
                      <a:schemeClr val="tx1"/>
                    </a:solidFill>
                  </a:rPr>
                  <a:t>A Gaussian BAG (G-BAG) if the base density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300" dirty="0">
                    <a:solidFill>
                      <a:schemeClr val="tx1"/>
                    </a:solidFill>
                  </a:rPr>
                  <a:t> is </a:t>
                </a:r>
                <a:r>
                  <a:rPr lang="en-US" sz="2300" dirty="0">
                    <a:solidFill>
                      <a:srgbClr val="FF0000"/>
                    </a:solidFill>
                  </a:rPr>
                  <a:t>Gaussian</a:t>
                </a:r>
                <a:r>
                  <a:rPr lang="en-US" sz="2300" dirty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en-US" sz="2300" dirty="0">
                    <a:solidFill>
                      <a:schemeClr val="tx1"/>
                    </a:solidFill>
                  </a:rPr>
                  <a:t>Suppose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sz="2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∣</m:t>
                    </m:r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3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3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</a:rPr>
                  <a:t>has a </a:t>
                </a:r>
                <a14:m>
                  <m:oMath xmlns:m="http://schemas.openxmlformats.org/officeDocument/2006/math">
                    <m:r>
                      <a:rPr lang="en-US" sz="23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𝐺𝑃</m:t>
                    </m:r>
                    <m:d>
                      <m:dPr>
                        <m:ctrlP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3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300" dirty="0">
                    <a:solidFill>
                      <a:schemeClr val="tx1"/>
                    </a:solidFill>
                  </a:rPr>
                  <a:t>as a base process.</a:t>
                </a:r>
                <a:endParaRPr lang="en-US" sz="2300" b="1" dirty="0">
                  <a:solidFill>
                    <a:schemeClr val="tx1"/>
                  </a:solidFill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sepChr m:val="∣"/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</m:t>
                              </m:r>
                            </m:sub>
                          </m:sSub>
                        </m:e>
                        <m:e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r>
                            <a:rPr lang="en-US" sz="23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>
                        <m:sSubPr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sepChr m:val="∣"/>
                              <m:ctrlP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3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𝒮</m:t>
                          </m:r>
                        </m:sub>
                      </m:sSub>
                      <m:r>
                        <a:rPr lang="en-US" sz="23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</m:t>
                      </m:r>
                      <m:sSub>
                        <m:sSubPr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300" i="1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sepChr m:val="∣"/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𝒰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𝒮</m:t>
                              </m:r>
                            </m:sub>
                          </m:sSub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subSup"/>
                          <m:ctrl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3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∏"/>
                              <m:limLoc m:val="subSup"/>
                              <m:supHide m:val="on"/>
                              <m:ctrlP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3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𝒰</m:t>
                                  </m:r>
                                </m:e>
                                <m:sub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23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3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sSub>
                                    <m:sSubPr>
                                      <m:ctrlP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d>
                                    <m:dPr>
                                      <m:begChr m:val="["/>
                                      <m:endChr m:val="]"/>
                                      <m:sepChr m:val="∣"/>
                                      <m:ctrlP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3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3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3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3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</m:sSub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3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en-US" sz="23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sSub>
                                    <m:sSubPr>
                                      <m:ctrlP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3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3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,[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  <a:latin typeface="Merriweather" pitchFamily="2" charset="77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US" sz="2000" dirty="0">
                  <a:solidFill>
                    <a:schemeClr val="tx1"/>
                  </a:solidFill>
                  <a:latin typeface="Merriweather" pitchFamily="2" charset="77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,[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  <a:latin typeface="Merriweather" pitchFamily="2" charset="77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],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,[</m:t>
                        </m:r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</m:sSub>
                    <m:sSubSup>
                      <m:sSub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US" sz="2000" dirty="0">
                  <a:solidFill>
                    <a:schemeClr val="tx1"/>
                  </a:solidFill>
                  <a:latin typeface="Merriweather" pitchFamily="2" charset="77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,[</m:t>
                        </m:r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>
                        <a:solidFill>
                          <a:schemeClr val="tx1"/>
                        </a:solidFill>
                        <a:latin typeface="Merriweather" pitchFamily="2" charset="77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],</m:t>
                        </m:r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57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9254-8259-5975-C0AB-794DD40B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G-BAGs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G-BAG(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</m:t>
                    </m:r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 any two locations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/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152396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ko-KR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133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ko-KR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ko-KR" alt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and</m:t>
                            </m:r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sSub>
                              <m:sSub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], 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𝒰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and</m:t>
                            </m:r>
                            <m: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𝒮</m:t>
                            </m:r>
                          </m:e>
                          <m:e>
                            <m: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d>
                              <m:dPr>
                                <m:ctrlPr>
                                  <a:rPr lang="en-US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sSub>
                              <m:sSub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acc>
                              </m:e>
                              <m: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33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𝒍</m:t>
                                        </m:r>
                                      </m:e>
                                      <m:sub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[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m:rPr>
                                <m:sty m:val="p"/>
                              </m:rP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𝒰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and</m:t>
                            </m:r>
                            <m:r>
                              <a:rPr lang="en-US" altLang="ko-KR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ko-KR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𝒰</m:t>
                                </m:r>
                              </m:e>
                              <m:sub>
                                <m:r>
                                  <a:rPr lang="en-US" altLang="ko-KR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altLang="ko-KR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Nonstationary covariance function regardless of base covariance functional forms.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F244ED-E29A-1B15-7993-98C46CA6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5833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90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078D-E7F7-1CE1-BDA6-6303E421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G-BAGs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88204F-9BDB-80A2-4070-FD7B1CD39C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Spatiotemporal G-BAGs can use any spatiotemporal covariance function as a base.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As a flexible default, a </a:t>
                </a:r>
                <a:r>
                  <a:rPr lang="en-US" dirty="0" err="1">
                    <a:solidFill>
                      <a:schemeClr val="tx1"/>
                    </a:solidFill>
                  </a:rPr>
                  <a:t>nonseparable</a:t>
                </a:r>
                <a:r>
                  <a:rPr lang="en-US" dirty="0">
                    <a:solidFill>
                      <a:schemeClr val="tx1"/>
                    </a:solidFill>
                  </a:rPr>
                  <a:t> stationary base covariance in </a:t>
                </a:r>
                <a:r>
                  <a:rPr lang="en-US" dirty="0">
                    <a:solidFill>
                      <a:srgbClr val="0432FF"/>
                    </a:solidFill>
                    <a:hlinkClick r:id="" action="ppaction://noact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Gneiting (2002)</a:t>
                </a:r>
                <a:endParaRPr lang="en-US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partial sill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temporal decay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spatial decay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space-time interaction, separable if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52396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88204F-9BDB-80A2-4070-FD7B1CD39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728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B4E3-0A48-EC75-81B4-CCB409288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536633"/>
            <a:ext cx="4720293" cy="455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Wildfire smoke spreads along wind directions. </a:t>
            </a:r>
          </a:p>
          <a:p>
            <a:r>
              <a:rPr lang="en-US" dirty="0">
                <a:solidFill>
                  <a:schemeClr val="tx1"/>
                </a:solidFill>
              </a:rPr>
              <a:t>Fine particulate matter (PM2.5) is the primary pollutants from wildfire emissions. </a:t>
            </a:r>
          </a:p>
          <a:p>
            <a:r>
              <a:rPr lang="en-US" dirty="0">
                <a:solidFill>
                  <a:schemeClr val="tx1"/>
                </a:solidFill>
              </a:rPr>
              <a:t>Want accurate </a:t>
            </a:r>
            <a:r>
              <a:rPr lang="en-US" dirty="0">
                <a:solidFill>
                  <a:srgbClr val="FF0000"/>
                </a:solidFill>
              </a:rPr>
              <a:t>spatiotemporal modeling </a:t>
            </a:r>
            <a:r>
              <a:rPr lang="en-US" dirty="0">
                <a:solidFill>
                  <a:schemeClr val="tx1"/>
                </a:solidFill>
              </a:rPr>
              <a:t>for PM2.5 by capturing its </a:t>
            </a:r>
            <a:r>
              <a:rPr lang="en-US" dirty="0">
                <a:solidFill>
                  <a:srgbClr val="FF0000"/>
                </a:solidFill>
              </a:rPr>
              <a:t>directional dependence</a:t>
            </a:r>
            <a:r>
              <a:rPr lang="en-US" dirty="0"/>
              <a:t>. </a:t>
            </a:r>
          </a:p>
        </p:txBody>
      </p:sp>
      <p:pic>
        <p:nvPicPr>
          <p:cNvPr id="4" name="CA_fire">
            <a:hlinkClick r:id="" action="ppaction://media"/>
            <a:extLst>
              <a:ext uri="{FF2B5EF4-FFF2-40B4-BE49-F238E27FC236}">
                <a16:creationId xmlns:a16="http://schemas.microsoft.com/office/drawing/2014/main" id="{9B4CA2E5-2569-B0B8-1FD0-033169103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631" r="6303"/>
          <a:stretch/>
        </p:blipFill>
        <p:spPr>
          <a:xfrm>
            <a:off x="5135893" y="740702"/>
            <a:ext cx="6913160" cy="58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078D-E7F7-1CE1-BDA6-6303E421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G-BAGs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88204F-9BDB-80A2-4070-FD7B1CD39C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G-BAGs induce </a:t>
                </a:r>
                <a:r>
                  <a:rPr lang="en-US" dirty="0">
                    <a:solidFill>
                      <a:srgbClr val="FF0000"/>
                    </a:solidFill>
                  </a:rPr>
                  <a:t>directional nonstationarity in time </a:t>
                </a:r>
                <a:r>
                  <a:rPr lang="en-US" dirty="0">
                    <a:solidFill>
                      <a:schemeClr val="tx1"/>
                    </a:solidFill>
                  </a:rPr>
                  <a:t>even when implemented </a:t>
                </a:r>
                <a:r>
                  <a:rPr lang="en-US" dirty="0">
                    <a:solidFill>
                      <a:srgbClr val="FF0000"/>
                    </a:solidFill>
                  </a:rPr>
                  <a:t>using stationary base covariance </a:t>
                </a:r>
                <a:r>
                  <a:rPr lang="en-US" dirty="0">
                    <a:solidFill>
                      <a:schemeClr val="tx1"/>
                    </a:solidFill>
                  </a:rPr>
                  <a:t>functions.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Stationary base covariance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=0.8,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=3×3×30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 grid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=3×3×30</m:t>
                    </m:r>
                  </m:oMath>
                </a14:m>
                <a:endParaRPr lang="en-US" i="1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west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Covariance of a point in black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(0.5, 0.5, 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to </a:t>
                </a:r>
              </a:p>
              <a:p>
                <a:pPr lvl="1">
                  <a:buClr>
                    <a:schemeClr val="tx1"/>
                  </a:buClr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locations on its left </a:t>
                </a:r>
              </a:p>
              <a:p>
                <a:pPr lvl="1">
                  <a:buClr>
                    <a:schemeClr val="tx1"/>
                  </a:buClr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locations on its right at different time points.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88204F-9BDB-80A2-4070-FD7B1CD39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4AB89-9DF2-E33F-75E7-3C948F1F49F0}"/>
              </a:ext>
            </a:extLst>
          </p:cNvPr>
          <p:cNvGrpSpPr/>
          <p:nvPr/>
        </p:nvGrpSpPr>
        <p:grpSpPr>
          <a:xfrm>
            <a:off x="8688288" y="3541414"/>
            <a:ext cx="2896091" cy="3123373"/>
            <a:chOff x="613159" y="1711372"/>
            <a:chExt cx="1845910" cy="19475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9008DF-E7A7-DE87-2CE7-7DED41137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51" r="75113" b="16110"/>
            <a:stretch/>
          </p:blipFill>
          <p:spPr>
            <a:xfrm>
              <a:off x="613159" y="1809521"/>
              <a:ext cx="1845910" cy="18494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A13F16-2B48-CF6E-DF70-A51BAD089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68" t="10698" r="76167" b="27653"/>
            <a:stretch/>
          </p:blipFill>
          <p:spPr>
            <a:xfrm>
              <a:off x="893740" y="1972034"/>
              <a:ext cx="1565329" cy="13590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CC1EC5-AEBF-0DEC-8676-4AAD8C376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68" t="10698" r="76167" b="27653"/>
            <a:stretch/>
          </p:blipFill>
          <p:spPr>
            <a:xfrm>
              <a:off x="849826" y="2005615"/>
              <a:ext cx="1565329" cy="13590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824FA4-366D-3972-CD87-B1B60FB37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68" t="10698" r="76167" b="27653"/>
            <a:stretch/>
          </p:blipFill>
          <p:spPr>
            <a:xfrm>
              <a:off x="805912" y="2046940"/>
              <a:ext cx="1565329" cy="13590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9CD7C4-4846-0700-0577-D18E4011B6AA}"/>
                    </a:ext>
                  </a:extLst>
                </p:cNvPr>
                <p:cNvSpPr txBox="1"/>
                <p:nvPr/>
              </p:nvSpPr>
              <p:spPr>
                <a:xfrm>
                  <a:off x="1267258" y="1711372"/>
                  <a:ext cx="854364" cy="2878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Merriweather" pitchFamily="2" charset="77"/>
                    </a:rPr>
                    <a:t>3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Merriweather" pitchFamily="2" charset="77"/>
                    </a:rPr>
                    <a:t>3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Merriweather" pitchFamily="2" charset="77"/>
                    </a:rPr>
                    <a:t>30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29CD7C4-4846-0700-0577-D18E4011B6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258" y="1711372"/>
                  <a:ext cx="854364" cy="287870"/>
                </a:xfrm>
                <a:prstGeom prst="rect">
                  <a:avLst/>
                </a:prstGeom>
                <a:blipFill>
                  <a:blip r:embed="rId5"/>
                  <a:stretch>
                    <a:fillRect l="-7547" t="-7895" r="-5660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04942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078D-E7F7-1CE1-BDA6-6303E421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G-BAGs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05B67F-DCCF-479E-34D0-998D649E7417}"/>
              </a:ext>
            </a:extLst>
          </p:cNvPr>
          <p:cNvGrpSpPr>
            <a:grpSpLocks noChangeAspect="1"/>
          </p:cNvGrpSpPr>
          <p:nvPr/>
        </p:nvGrpSpPr>
        <p:grpSpPr>
          <a:xfrm>
            <a:off x="156442" y="1991084"/>
            <a:ext cx="11879116" cy="3320696"/>
            <a:chOff x="613159" y="1698514"/>
            <a:chExt cx="7917682" cy="22133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71B17A-8313-2398-5CF1-DA2212CE5A18}"/>
                </a:ext>
              </a:extLst>
            </p:cNvPr>
            <p:cNvGrpSpPr/>
            <p:nvPr/>
          </p:nvGrpSpPr>
          <p:grpSpPr>
            <a:xfrm>
              <a:off x="613159" y="1809521"/>
              <a:ext cx="7917682" cy="2102307"/>
              <a:chOff x="613159" y="2785259"/>
              <a:chExt cx="7917682" cy="210230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65264A5-84B8-511A-F036-E51381841D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51" b="16110"/>
              <a:stretch/>
            </p:blipFill>
            <p:spPr>
              <a:xfrm>
                <a:off x="613159" y="2785259"/>
                <a:ext cx="7917682" cy="184942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1ED20B-8042-ADA8-D582-F8133A166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204" t="88990" r="28405" b="-56"/>
              <a:stretch/>
            </p:blipFill>
            <p:spPr>
              <a:xfrm>
                <a:off x="2729553" y="4643611"/>
                <a:ext cx="3507475" cy="243955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B05E971-E66A-70CE-2FCD-19237490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10698" r="76167" b="27653"/>
            <a:stretch/>
          </p:blipFill>
          <p:spPr>
            <a:xfrm>
              <a:off x="893740" y="1972034"/>
              <a:ext cx="1565329" cy="13590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ED4CE39-5A15-5349-B2C9-0F8EB5470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10698" r="76167" b="27653"/>
            <a:stretch/>
          </p:blipFill>
          <p:spPr>
            <a:xfrm>
              <a:off x="849826" y="2005615"/>
              <a:ext cx="1565329" cy="135908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BD2817-362A-908A-ABC4-3383A48E0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10698" r="76167" b="27653"/>
            <a:stretch/>
          </p:blipFill>
          <p:spPr>
            <a:xfrm>
              <a:off x="805912" y="2046940"/>
              <a:ext cx="1565329" cy="13590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20BF683-E676-41D1-ED0A-2860EA234280}"/>
                    </a:ext>
                  </a:extLst>
                </p:cNvPr>
                <p:cNvSpPr txBox="1"/>
                <p:nvPr/>
              </p:nvSpPr>
              <p:spPr>
                <a:xfrm>
                  <a:off x="1206645" y="1698514"/>
                  <a:ext cx="893426" cy="3077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Merriweather" pitchFamily="2" charset="77"/>
                    </a:rPr>
                    <a:t>3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Merriweather" pitchFamily="2" charset="77"/>
                    </a:rPr>
                    <a:t>3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400" dirty="0">
                      <a:solidFill>
                        <a:schemeClr val="tx1"/>
                      </a:solidFill>
                      <a:latin typeface="Merriweather" pitchFamily="2" charset="77"/>
                    </a:rPr>
                    <a:t>30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20BF683-E676-41D1-ED0A-2860EA2342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6645" y="1698514"/>
                  <a:ext cx="893426" cy="307709"/>
                </a:xfrm>
                <a:prstGeom prst="rect">
                  <a:avLst/>
                </a:prstGeom>
                <a:blipFill>
                  <a:blip r:embed="rId4"/>
                  <a:stretch>
                    <a:fillRect l="-7477" t="-8108" r="-5607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62045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354ED-1A19-FD73-49EC-97D19743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Bayesian hierarchical model with G-BAGs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D9C85-E5B4-09AA-CAC8-B07FF4356F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sz="2133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nor/>
                      </m:rPr>
                      <a:rPr lang="en-US" sz="2133" dirty="0">
                        <a:solidFill>
                          <a:schemeClr val="tx1"/>
                        </a:solidFill>
                      </a:rPr>
                      <m:t>G</m:t>
                    </m:r>
                    <m:r>
                      <m:rPr>
                        <m:nor/>
                      </m:rPr>
                      <a:rPr lang="en-US" sz="2133" dirty="0">
                        <a:solidFill>
                          <a:schemeClr val="tx1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2133" dirty="0">
                        <a:solidFill>
                          <a:schemeClr val="tx1"/>
                        </a:solidFill>
                      </a:rPr>
                      <m:t>BAG</m:t>
                    </m:r>
                    <m:r>
                      <m:rPr>
                        <m:nor/>
                      </m:rPr>
                      <a:rPr lang="en-US" sz="2133" dirty="0">
                        <a:solidFill>
                          <a:schemeClr val="tx1"/>
                        </a:solidFill>
                      </a:rPr>
                      <m:t>(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</m:t>
                    </m:r>
                    <m:acc>
                      <m:accPr>
                        <m:chr m:val="̃"/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33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r>
                  <a:rPr lang="en-US" sz="2133" dirty="0">
                    <a:solidFill>
                      <a:schemeClr val="tx1"/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nary>
                      <m:naryPr>
                        <m:chr m:val="∏"/>
                        <m:limLoc m:val="subSup"/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133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133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133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sz="213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IG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133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2133" dirty="0">
                  <a:solidFill>
                    <a:schemeClr val="tx1"/>
                  </a:solidFill>
                </a:endParaRPr>
              </a:p>
              <a:p>
                <a:pPr marL="1176837" lvl="1" indent="-380990"/>
                <a14:m>
                  <m:oMath xmlns:m="http://schemas.openxmlformats.org/officeDocument/2006/math"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133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176837" lvl="1" indent="-380990"/>
                <a14:m>
                  <m:oMath xmlns:m="http://schemas.openxmlformats.org/officeDocument/2006/math"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sz="213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sz="213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m:rPr>
                        <m:sty m:val="p"/>
                      </m:rPr>
                      <a:rPr lang="en-US" sz="213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Unif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m:rPr>
                        <m:sty m:val="p"/>
                      </m:rPr>
                      <a:rPr lang="en-US" sz="2133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IG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</m:e>
                    </m:d>
                  </m:oMath>
                </a14:m>
                <a:endParaRPr lang="en-US" sz="2133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pPr marL="1176837" lvl="1" indent="-380990"/>
                <a:r>
                  <a:rPr lang="en-US" sz="2133" dirty="0">
                    <a:solidFill>
                      <a:schemeClr val="tx1"/>
                    </a:solidFill>
                    <a:latin typeface="Merriweather" pitchFamily="2" charset="77"/>
                  </a:rPr>
                  <a:t>Robust adaptive Metropolis algorithm (</a:t>
                </a:r>
                <a:r>
                  <a:rPr lang="en-US" sz="2133" dirty="0">
                    <a:solidFill>
                      <a:srgbClr val="0432FF"/>
                    </a:solidFill>
                    <a:latin typeface="Merriweather" pitchFamily="2" charset="77"/>
                    <a:hlinkClick r:id="" action="ppaction://noact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Vihola, 2012</a:t>
                </a:r>
                <a:r>
                  <a:rPr lang="en-US" sz="2133" dirty="0">
                    <a:solidFill>
                      <a:schemeClr val="tx1"/>
                    </a:solidFill>
                    <a:latin typeface="Merriweather" pitchFamily="2" charset="77"/>
                  </a:rPr>
                  <a:t>) on </a:t>
                </a:r>
                <a14:m>
                  <m:oMath xmlns:m="http://schemas.openxmlformats.org/officeDocument/2006/math"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133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133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213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133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133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num>
                                  <m:den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133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133" b="1" dirty="0">
                    <a:solidFill>
                      <a:schemeClr val="tx1"/>
                    </a:solidFill>
                    <a:latin typeface="Merriweather" pitchFamily="2" charset="77"/>
                  </a:rPr>
                  <a:t> </a:t>
                </a:r>
                <a:r>
                  <a:rPr lang="en-US" sz="2133" dirty="0">
                    <a:solidFill>
                      <a:schemeClr val="tx1"/>
                    </a:solidFill>
                    <a:latin typeface="Merriweather" pitchFamily="2" charset="77"/>
                  </a:rPr>
                  <a:t>with target acceptance rate of 0.234</a:t>
                </a:r>
              </a:p>
              <a:p>
                <a:r>
                  <a:rPr lang="en-US" sz="2133" dirty="0">
                    <a:solidFill>
                      <a:schemeClr val="tx1"/>
                    </a:solidFill>
                  </a:rPr>
                  <a:t>Gibbs update for everything else </a:t>
                </a:r>
              </a:p>
              <a:p>
                <a:endParaRPr lang="en-US" sz="2267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D9C85-E5B4-09AA-CAC8-B07FF4356F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b="-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1356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F0B75-969E-8F25-B5A5-CFDC3AFCC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" t="-1" b="3916"/>
          <a:stretch/>
        </p:blipFill>
        <p:spPr>
          <a:xfrm>
            <a:off x="415601" y="3432398"/>
            <a:ext cx="4904769" cy="2684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B3D72-F6DB-9D92-17A9-5EF2683C0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Simulation 1: Fitted G-BAG is correctly specified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4BBD-59CE-BEC1-A513-07CD152FB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536633"/>
            <a:ext cx="5680400" cy="4555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G-BAG identifies directions.</a:t>
            </a:r>
            <a:endParaRPr lang="en-US" i="1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</a:rPr>
              <a:t>1,000 samples after 10,000 burn-ins and 7 thinning</a:t>
            </a:r>
          </a:p>
          <a:p>
            <a:r>
              <a:rPr lang="en-US" dirty="0">
                <a:solidFill>
                  <a:schemeClr val="tx1"/>
                </a:solidFill>
              </a:rPr>
              <a:t>Averaged over 25 replicates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DB398-1BD6-1042-822A-5F21D3BEC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70" t="93231" r="49027" b="354"/>
          <a:stretch/>
        </p:blipFill>
        <p:spPr>
          <a:xfrm>
            <a:off x="7110975" y="6017891"/>
            <a:ext cx="3266172" cy="493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981D9-4318-27B1-6EAF-02D745E64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35" t="91867" r="13011" b="22"/>
          <a:stretch/>
        </p:blipFill>
        <p:spPr>
          <a:xfrm>
            <a:off x="6670641" y="5519065"/>
            <a:ext cx="4146840" cy="537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62C4F-63E8-9126-A38D-4355715B31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3" b="7953"/>
          <a:stretch/>
        </p:blipFill>
        <p:spPr>
          <a:xfrm>
            <a:off x="5422155" y="1908309"/>
            <a:ext cx="6643815" cy="36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41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3D72-F6DB-9D92-17A9-5EF2683C0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Simulation: Fitted G-BAG is </a:t>
            </a:r>
            <a:r>
              <a:rPr lang="en-US" dirty="0" err="1"/>
              <a:t>misspecified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0CE735A-E497-E39E-D5A8-F38FB4B38E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2533" dirty="0">
                    <a:solidFill>
                      <a:schemeClr val="tx1"/>
                    </a:solidFill>
                  </a:rPr>
                  <a:t>Constant direction from North</a:t>
                </a:r>
              </a:p>
              <a:p>
                <a:pPr marL="152396" indent="0">
                  <a:buNone/>
                </a:pPr>
                <a:r>
                  <a:rPr lang="en-US" sz="2533" dirty="0"/>
                  <a:t>      </a:t>
                </a:r>
                <a14:m>
                  <m:oMath xmlns:m="http://schemas.openxmlformats.org/officeDocument/2006/math">
                    <m:r>
                      <a:rPr lang="en-US" sz="2533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533" dirty="0">
                    <a:solidFill>
                      <a:srgbClr val="FF0000"/>
                    </a:solidFill>
                  </a:rPr>
                  <a:t> a bag of (Northwest, North, Northeast, East)</a:t>
                </a:r>
              </a:p>
              <a:p>
                <a:r>
                  <a:rPr lang="en-US" sz="2533" dirty="0">
                    <a:solidFill>
                      <a:schemeClr val="tx1"/>
                    </a:solidFill>
                  </a:rPr>
                  <a:t>Base covariance function </a:t>
                </a:r>
                <a:endParaRPr lang="en-US" sz="2533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67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67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267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267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d>
                            <m:dPr>
                              <m:ctrlP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67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267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67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e>
                                      </m:d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267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67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sz="2267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267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d>
                                          <m:r>
                                            <a:rPr lang="en-US" sz="2267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𝜅</m:t>
                                      </m:r>
                                      <m: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sSub>
                        <m:sSubPr>
                          <m:ctrlP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67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67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67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67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267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67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  <m:r>
                                        <a:rPr lang="en-US" sz="2267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r>
                                    <a:rPr lang="en-US" sz="2267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267" dirty="0">
                  <a:solidFill>
                    <a:schemeClr val="tx1"/>
                  </a:solidFill>
                </a:endParaRPr>
              </a:p>
              <a:p>
                <a:pPr marL="1142971" lvl="1" indent="-38099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67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en-US" sz="2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 modified Bessel function of the second kind of order </a:t>
                </a:r>
                <a14:m>
                  <m:oMath xmlns:m="http://schemas.openxmlformats.org/officeDocument/2006/math"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2267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142971" lvl="1" indent="-38099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2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267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 </a:t>
                </a:r>
              </a:p>
              <a:p>
                <a:pPr marL="761981" lvl="1" indent="0">
                  <a:buNone/>
                </a:pPr>
                <a:r>
                  <a:rPr lang="en-US" sz="2267" dirty="0">
                    <a:solidFill>
                      <a:schemeClr val="tx1"/>
                    </a:solidFill>
                    <a:latin typeface="Merriweather" pitchFamily="2" charset="77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67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267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2267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267" dirty="0">
                  <a:solidFill>
                    <a:srgbClr val="FF0000"/>
                  </a:solidFill>
                  <a:latin typeface="Merriweather" pitchFamily="2" charset="77"/>
                </a:endParaRPr>
              </a:p>
              <a:p>
                <a14:m>
                  <m:oMath xmlns:m="http://schemas.openxmlformats.org/officeDocument/2006/math">
                    <m:r>
                      <a:rPr lang="en-US" sz="2533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 × 193 × 59</m:t>
                    </m:r>
                  </m:oMath>
                </a14:m>
                <a:r>
                  <a:rPr lang="en-US" sz="2533" dirty="0">
                    <a:solidFill>
                      <a:schemeClr val="tx1"/>
                    </a:solidFill>
                  </a:rPr>
                  <a:t> axis-parallel partition blocks</a:t>
                </a:r>
              </a:p>
              <a:p>
                <a:pPr marL="152396" indent="0">
                  <a:buNone/>
                </a:pPr>
                <a:r>
                  <a:rPr lang="en-US" sz="2533" dirty="0"/>
                  <a:t>      </a:t>
                </a:r>
                <a14:m>
                  <m:oMath xmlns:m="http://schemas.openxmlformats.org/officeDocument/2006/math">
                    <m:r>
                      <a:rPr lang="en-US" sz="2533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533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533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6 × 30</m:t>
                    </m:r>
                  </m:oMath>
                </a14:m>
                <a:r>
                  <a:rPr lang="en-US" sz="2533" dirty="0">
                    <a:solidFill>
                      <a:srgbClr val="FF0000"/>
                    </a:solidFill>
                  </a:rPr>
                  <a:t> blocks</a:t>
                </a:r>
              </a:p>
              <a:p>
                <a:r>
                  <a:rPr lang="en-US" sz="2533" dirty="0">
                    <a:solidFill>
                      <a:schemeClr val="tx1"/>
                    </a:solidFill>
                  </a:rPr>
                  <a:t>1,000 samples after 5,000 burn-ins and 2 thinning</a:t>
                </a:r>
              </a:p>
              <a:p>
                <a:pPr marL="152396" indent="0">
                  <a:buNone/>
                </a:pPr>
                <a:endParaRPr lang="en-US" dirty="0"/>
              </a:p>
              <a:p>
                <a:pPr marL="152396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0CE735A-E497-E39E-D5A8-F38FB4B38E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D8623824-E4BF-DCEA-9106-B675314CA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301" y="4101075"/>
            <a:ext cx="3256131" cy="26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3D72-F6DB-9D92-17A9-5EF2683C0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2: Fitted G-BAG is </a:t>
            </a:r>
            <a:r>
              <a:rPr lang="en-US" dirty="0" err="1"/>
              <a:t>misspecified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41433-A567-38C8-DFCE-E04CA4553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G-BAG can still find the true direction.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Merriweather" pitchFamily="2" charset="77"/>
              </a:rPr>
              <a:t>Histogram of wind directions with the highest posterior probability in each partition block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850AC59-4E41-D215-3827-A726E024A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86" b="6202"/>
          <a:stretch/>
        </p:blipFill>
        <p:spPr>
          <a:xfrm>
            <a:off x="3267079" y="2810544"/>
            <a:ext cx="5657841" cy="3858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144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C384-2510-E4EC-8B07-879DCD1D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PM2.5 in California, the United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A84D45-A573-A024-4A41-59741C9988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Univariate Bayesian spatiotemporal regression </a:t>
                </a:r>
              </a:p>
              <a:p>
                <a:pPr marL="152396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33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133" dirty="0">
                    <a:solidFill>
                      <a:schemeClr val="tx1"/>
                    </a:solidFill>
                    <a:latin typeface="Merriweather" pitchFamily="2" charset="77"/>
                  </a:rPr>
                  <a:t>: daily log(PM2.5) during fire seasons (Aug – Oct) in 2020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133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13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33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US" sz="2133" dirty="0">
                    <a:solidFill>
                      <a:schemeClr val="tx1"/>
                    </a:solidFill>
                    <a:latin typeface="Merriweather" pitchFamily="2" charset="77"/>
                  </a:rPr>
                  <a:t>: standardized Euclidean distance to the nearest fire at location </a:t>
                </a:r>
                <a14:m>
                  <m:oMath xmlns:m="http://schemas.openxmlformats.org/officeDocument/2006/math">
                    <m:r>
                      <a:rPr lang="en-US" sz="2133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sz="2133" b="1" i="1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110,473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observations, 20% held out for validation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observation set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Prediction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74,564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new locations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Westerlies over CA: (West, Northwest, North, Northeast) in a bag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=16 × 20 × 83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spatial resolution and 1-day temporal resolution)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1,000 samples after 15,000 burn-ins and 15 thinning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A84D45-A573-A024-4A41-59741C9988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750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C384-2510-E4EC-8B07-879DCD1D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PM2.5 in California, the United States</a:t>
            </a:r>
          </a:p>
        </p:txBody>
      </p:sp>
      <p:pic>
        <p:nvPicPr>
          <p:cNvPr id="6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4A8E9EE-7079-843B-5258-D7BE8B7E3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08"/>
          <a:stretch/>
        </p:blipFill>
        <p:spPr>
          <a:xfrm>
            <a:off x="1871532" y="1996935"/>
            <a:ext cx="8288433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D9A7DF6-75DF-7BB6-04E3-F35DA6E8A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0725"/>
          <a:stretch/>
        </p:blipFill>
        <p:spPr>
          <a:xfrm>
            <a:off x="1871532" y="1316766"/>
            <a:ext cx="8288432" cy="680169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2DF053-946F-9C08-51B2-E4E5A5E79C1D}"/>
              </a:ext>
            </a:extLst>
          </p:cNvPr>
          <p:cNvGrpSpPr>
            <a:grpSpLocks noChangeAspect="1"/>
          </p:cNvGrpSpPr>
          <p:nvPr/>
        </p:nvGrpSpPr>
        <p:grpSpPr>
          <a:xfrm>
            <a:off x="1487488" y="4197086"/>
            <a:ext cx="10465163" cy="2299671"/>
            <a:chOff x="972324" y="3480376"/>
            <a:chExt cx="6335475" cy="13921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7CF5AC-D858-564E-3CA1-5506C0229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118" t="41136" r="271" b="39176"/>
            <a:stretch/>
          </p:blipFill>
          <p:spPr>
            <a:xfrm>
              <a:off x="5796567" y="3720171"/>
              <a:ext cx="1511232" cy="7200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075F5E8-9BAF-2A1B-21F5-B267B636DDDE}"/>
                </a:ext>
              </a:extLst>
            </p:cNvPr>
            <p:cNvGrpSpPr/>
            <p:nvPr/>
          </p:nvGrpSpPr>
          <p:grpSpPr>
            <a:xfrm>
              <a:off x="972324" y="3480376"/>
              <a:ext cx="4840268" cy="1392191"/>
              <a:chOff x="-108521" y="2867009"/>
              <a:chExt cx="4840268" cy="139219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068BD56-13C8-274B-D2F4-95C93B7D90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4380" b="68564"/>
              <a:stretch/>
            </p:blipFill>
            <p:spPr>
              <a:xfrm>
                <a:off x="-108520" y="2867009"/>
                <a:ext cx="4840267" cy="114981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0BAB5DC-51E2-9A93-9E42-BF04D81BE8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2894" r="24380" b="-1623"/>
              <a:stretch/>
            </p:blipFill>
            <p:spPr>
              <a:xfrm>
                <a:off x="-108521" y="3939902"/>
                <a:ext cx="4840267" cy="31929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A0869D-D6D4-80CF-B5AC-B7366DBAC198}"/>
                  </a:ext>
                </a:extLst>
              </p:cNvPr>
              <p:cNvSpPr/>
              <p:nvPr/>
            </p:nvSpPr>
            <p:spPr>
              <a:xfrm>
                <a:off x="-36512" y="3939902"/>
                <a:ext cx="395536" cy="7692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AE7F4D-FDEA-0FCE-96A4-3282AC614F13}"/>
              </a:ext>
            </a:extLst>
          </p:cNvPr>
          <p:cNvGrpSpPr/>
          <p:nvPr/>
        </p:nvGrpSpPr>
        <p:grpSpPr>
          <a:xfrm>
            <a:off x="423803" y="3928730"/>
            <a:ext cx="1920240" cy="1448793"/>
            <a:chOff x="3611880" y="426966"/>
            <a:chExt cx="1440180" cy="10865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37E37C-10A5-6BB1-79AB-5C888AC39833}"/>
                </a:ext>
              </a:extLst>
            </p:cNvPr>
            <p:cNvSpPr txBox="1"/>
            <p:nvPr/>
          </p:nvSpPr>
          <p:spPr>
            <a:xfrm>
              <a:off x="3863597" y="762829"/>
              <a:ext cx="732412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Merriweather" pitchFamily="2" charset="77"/>
                </a:rPr>
                <a:t>50% </a:t>
              </a:r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3119EC87-12E7-AC6F-E276-7BFE76ACD1F6}"/>
                </a:ext>
              </a:extLst>
            </p:cNvPr>
            <p:cNvSpPr/>
            <p:nvPr/>
          </p:nvSpPr>
          <p:spPr>
            <a:xfrm rot="10800000">
              <a:off x="4505772" y="812492"/>
              <a:ext cx="240030" cy="28575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3"/>
                </a:solidFill>
                <a:latin typeface="Merriweather" pitchFamily="2" charset="77"/>
              </a:endParaRPr>
            </a:p>
          </p:txBody>
        </p:sp>
        <p:sp>
          <p:nvSpPr>
            <p:cNvPr id="21" name="Explosion 1 20">
              <a:extLst>
                <a:ext uri="{FF2B5EF4-FFF2-40B4-BE49-F238E27FC236}">
                  <a16:creationId xmlns:a16="http://schemas.microsoft.com/office/drawing/2014/main" id="{DD1F53C9-E610-A121-16CB-6307FD1B2CEF}"/>
                </a:ext>
              </a:extLst>
            </p:cNvPr>
            <p:cNvSpPr/>
            <p:nvPr/>
          </p:nvSpPr>
          <p:spPr>
            <a:xfrm>
              <a:off x="3611880" y="426966"/>
              <a:ext cx="1440180" cy="1086595"/>
            </a:xfrm>
            <a:prstGeom prst="irregularSeal1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Merriweather" pitchFamily="2" charset="77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F1289A4-CD94-91D7-B9A2-2210C301A2C7}"/>
              </a:ext>
            </a:extLst>
          </p:cNvPr>
          <p:cNvSpPr/>
          <p:nvPr/>
        </p:nvSpPr>
        <p:spPr>
          <a:xfrm>
            <a:off x="895562" y="3589189"/>
            <a:ext cx="64008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dirty="0">
                <a:latin typeface="Merriweather" pitchFamily="2" charset="77"/>
              </a:rPr>
              <a:t>👏</a:t>
            </a:r>
            <a:endParaRPr lang="en-US" sz="2400" dirty="0">
              <a:latin typeface="Merriweath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740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457F-748C-6A6A-2920-311FF38E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PM2.5 in California, the United States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A7D7A7-E7DE-F525-56D6-C88152AFE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552" y="2411509"/>
            <a:ext cx="2881469" cy="2760399"/>
          </a:xfr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E3EB308-7DF4-CA52-C3B6-C3A41F332815}"/>
              </a:ext>
            </a:extLst>
          </p:cNvPr>
          <p:cNvSpPr txBox="1">
            <a:spLocks/>
          </p:cNvSpPr>
          <p:nvPr/>
        </p:nvSpPr>
        <p:spPr>
          <a:xfrm>
            <a:off x="415600" y="1785199"/>
            <a:ext cx="7497389" cy="58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86262" indent="0">
              <a:buNone/>
            </a:pPr>
            <a:r>
              <a:rPr lang="en-US" sz="2400" dirty="0">
                <a:solidFill>
                  <a:schemeClr val="tx1"/>
                </a:solidFill>
                <a:latin typeface="Merriweather" pitchFamily="2" charset="77"/>
              </a:rPr>
              <a:t>2020-08-16, ignition of August 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6C70B-8542-8694-3438-F6EE0B981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7" t="5428" b="3050"/>
          <a:stretch/>
        </p:blipFill>
        <p:spPr>
          <a:xfrm>
            <a:off x="3272021" y="2411508"/>
            <a:ext cx="8660752" cy="2936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37794-62AE-9ECA-DF0D-B3ACAA8823F5}"/>
              </a:ext>
            </a:extLst>
          </p:cNvPr>
          <p:cNvSpPr txBox="1"/>
          <p:nvPr/>
        </p:nvSpPr>
        <p:spPr>
          <a:xfrm>
            <a:off x="4686214" y="553557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erriweather" pitchFamily="2" charset="77"/>
              </a:rPr>
              <a:t>Annual standard by EPA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77EC2-3BA8-D549-01B4-43347447265C}"/>
              </a:ext>
            </a:extLst>
          </p:cNvPr>
          <p:cNvSpPr txBox="1"/>
          <p:nvPr/>
        </p:nvSpPr>
        <p:spPr>
          <a:xfrm>
            <a:off x="8141157" y="5535576"/>
            <a:ext cx="307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erriweather" pitchFamily="2" charset="77"/>
              </a:rPr>
              <a:t>24-hour standard by EPA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7491D-1C8A-32AA-AAD3-81CFEE8D9971}"/>
              </a:ext>
            </a:extLst>
          </p:cNvPr>
          <p:cNvCxnSpPr>
            <a:cxnSpLocks/>
          </p:cNvCxnSpPr>
          <p:nvPr/>
        </p:nvCxnSpPr>
        <p:spPr>
          <a:xfrm flipV="1">
            <a:off x="7421216" y="5308535"/>
            <a:ext cx="0" cy="274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2EEC04-D374-E298-C38C-169382F26D70}"/>
              </a:ext>
            </a:extLst>
          </p:cNvPr>
          <p:cNvCxnSpPr>
            <a:cxnSpLocks/>
          </p:cNvCxnSpPr>
          <p:nvPr/>
        </p:nvCxnSpPr>
        <p:spPr>
          <a:xfrm flipV="1">
            <a:off x="8388881" y="5308535"/>
            <a:ext cx="0" cy="274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36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C36D-AD6B-6DA0-FE68-B105742E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PM2.5 in California, the United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64641-7922-B2D6-2027-BAF0C09E0F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How sensitive to domain partitioning and different choices of directions?</a:t>
                </a:r>
              </a:p>
              <a:p>
                <a:pPr lvl="1"/>
                <a:r>
                  <a:rPr lang="en-US" b="0" dirty="0">
                    <a:solidFill>
                      <a:schemeClr val="tx1"/>
                    </a:solidFill>
                    <a:latin typeface="Merriweather" pitchFamily="2" charset="77"/>
                  </a:rPr>
                  <a:t>G-BAG1: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=16 × 20 × 83</m:t>
                    </m:r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Merriweather" pitchFamily="2" charset="77"/>
                  </a:rPr>
                  <a:t>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Merriweather" pitchFamily="2" charset="77"/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  <a:sym typeface="Wingdings" pitchFamily="2" charset="2"/>
                  </a:rPr>
                  <a:t> </a:t>
                </a:r>
              </a:p>
              <a:p>
                <a:pPr marL="79584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=9 × 11 × 83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(~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per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day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Merriweather" pitchFamily="2" charset="77"/>
                  <a:sym typeface="Wingdings" pitchFamily="2" charset="2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</a:rPr>
                  <a:t>G-BAG2: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Merriweather" pitchFamily="2" charset="77"/>
                  </a:rPr>
                  <a:t>(West, Northwest, North, Northeast)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Merriweather" pitchFamily="2" charset="77"/>
                    <a:sym typeface="Wingdings" pitchFamily="2" charset="2"/>
                  </a:rPr>
                  <a:t> </a:t>
                </a:r>
              </a:p>
              <a:p>
                <a:pPr marL="795847" lvl="1" indent="0">
                  <a:buNone/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Merriweather" pitchFamily="2" charset="77"/>
                    <a:sym typeface="Wingdings" pitchFamily="2" charset="2"/>
                  </a:rPr>
                  <a:t>                         </a:t>
                </a:r>
                <a:r>
                  <a:rPr lang="en-US" dirty="0">
                    <a:solidFill>
                      <a:schemeClr val="tx1"/>
                    </a:solidFill>
                    <a:latin typeface="Merriweather" pitchFamily="2" charset="77"/>
                    <a:sym typeface="Wingdings" pitchFamily="2" charset="2"/>
                  </a:rPr>
                  <a:t>(West, Southwest, South, Southeast)</a:t>
                </a:r>
                <a:endParaRPr lang="en-US" dirty="0">
                  <a:solidFill>
                    <a:schemeClr val="tx1"/>
                  </a:solidFill>
                  <a:latin typeface="Merriweather" pitchFamily="2" charset="77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64641-7922-B2D6-2027-BAF0C09E0F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61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B4E782-8040-019F-D542-DE81FE4A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PM2.5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D3B90-C7CE-1835-454E-D0E1B60E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536633"/>
            <a:ext cx="5878792" cy="455520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Large functional data</a:t>
            </a:r>
          </a:p>
          <a:p>
            <a:r>
              <a:rPr lang="en-US" b="1" dirty="0">
                <a:solidFill>
                  <a:schemeClr val="tx1"/>
                </a:solidFill>
              </a:rPr>
              <a:t>~18,000 low-cost sensors </a:t>
            </a:r>
            <a:r>
              <a:rPr lang="en-US" dirty="0">
                <a:solidFill>
                  <a:schemeClr val="tx1"/>
                </a:solidFill>
              </a:rPr>
              <a:t>collect data at </a:t>
            </a:r>
            <a:r>
              <a:rPr lang="en-US" b="1" dirty="0">
                <a:solidFill>
                  <a:schemeClr val="tx1"/>
                </a:solidFill>
              </a:rPr>
              <a:t>every 10 minutes </a:t>
            </a:r>
            <a:r>
              <a:rPr lang="en-US" dirty="0">
                <a:solidFill>
                  <a:schemeClr val="tx1"/>
                </a:solidFill>
              </a:rPr>
              <a:t>in the US.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152396" indent="0">
              <a:buNone/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>
                <a:solidFill>
                  <a:srgbClr val="FF0000"/>
                </a:solidFill>
              </a:rPr>
              <a:t>sparse </a:t>
            </a:r>
            <a:r>
              <a:rPr lang="en-US" dirty="0">
                <a:solidFill>
                  <a:schemeClr val="tx1"/>
                </a:solidFill>
              </a:rPr>
              <a:t>Directed Acyclic Graph </a:t>
            </a:r>
            <a:r>
              <a:rPr lang="en-US" dirty="0">
                <a:solidFill>
                  <a:srgbClr val="FF0000"/>
                </a:solidFill>
              </a:rPr>
              <a:t>(DAG)-based processes </a:t>
            </a:r>
            <a:r>
              <a:rPr lang="en-US" dirty="0">
                <a:solidFill>
                  <a:schemeClr val="tx1"/>
                </a:solidFill>
              </a:rPr>
              <a:t>for computational efficiency.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365AE20-EB3E-2E7F-EC47-95BACED1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10" y="1998250"/>
            <a:ext cx="5485589" cy="2678889"/>
          </a:xfrm>
          <a:prstGeom prst="rect">
            <a:avLst/>
          </a:prstGeom>
        </p:spPr>
      </p:pic>
      <p:pic>
        <p:nvPicPr>
          <p:cNvPr id="11" name="Picture 10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06567288-5A62-299B-9795-916F49F2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381" y="4322664"/>
            <a:ext cx="1967615" cy="18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C36D-AD6B-6DA0-FE68-B105742E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PM2.5 in California, the United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64641-7922-B2D6-2027-BAF0C09E0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Show robustness in terms of parameter estimation and predictions;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and % of partitioned regions that chose each direction as the most likely direction</a:t>
            </a:r>
          </a:p>
        </p:txBody>
      </p:sp>
      <p:pic>
        <p:nvPicPr>
          <p:cNvPr id="15" name="Picture 14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381EC4E4-E24B-7FB0-CEEC-01E075B11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035"/>
          <a:stretch/>
        </p:blipFill>
        <p:spPr>
          <a:xfrm>
            <a:off x="2403891" y="2056573"/>
            <a:ext cx="7384217" cy="1319419"/>
          </a:xfrm>
          <a:prstGeom prst="rect">
            <a:avLst/>
          </a:prstGeom>
        </p:spPr>
      </p:pic>
      <p:pic>
        <p:nvPicPr>
          <p:cNvPr id="16" name="Picture 15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FDCE0408-D85D-77E8-A26E-0E7778DA2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86"/>
          <a:stretch/>
        </p:blipFill>
        <p:spPr>
          <a:xfrm>
            <a:off x="2417143" y="3389244"/>
            <a:ext cx="7384217" cy="1185006"/>
          </a:xfrm>
          <a:prstGeom prst="rect">
            <a:avLst/>
          </a:prstGeom>
        </p:spPr>
      </p:pic>
      <p:pic>
        <p:nvPicPr>
          <p:cNvPr id="18" name="Picture 1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ABF3329-430A-3E43-15F2-72D4BE2D5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49" y="5392197"/>
            <a:ext cx="5753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38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6B51-A89F-7902-2BA9-38A051EC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64B4-0ABA-E6D5-DD6E-4DAD73254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133" dirty="0">
                <a:solidFill>
                  <a:schemeClr val="tx1"/>
                </a:solidFill>
              </a:rPr>
              <a:t>Proposed nonstationary processes by allowing unknown directed edges over a domain partition. </a:t>
            </a:r>
          </a:p>
          <a:p>
            <a:r>
              <a:rPr lang="en-US" sz="2133" dirty="0">
                <a:solidFill>
                  <a:schemeClr val="tx1"/>
                </a:solidFill>
              </a:rPr>
              <a:t>Directed edges represent varying directional dependence in space and time. </a:t>
            </a:r>
          </a:p>
          <a:p>
            <a:r>
              <a:rPr lang="en-US" sz="2133" dirty="0">
                <a:solidFill>
                  <a:schemeClr val="tx1"/>
                </a:solidFill>
              </a:rPr>
              <a:t>Achieved computational efficiency through sparse DAGs. </a:t>
            </a:r>
          </a:p>
          <a:p>
            <a:r>
              <a:rPr lang="en-US" sz="2133" dirty="0">
                <a:solidFill>
                  <a:schemeClr val="tx1"/>
                </a:solidFill>
              </a:rPr>
              <a:t>Induced directional nonstationarity in time even from stationary base covariance functions.</a:t>
            </a:r>
          </a:p>
          <a:p>
            <a:r>
              <a:rPr lang="en-US" sz="2133" dirty="0">
                <a:solidFill>
                  <a:schemeClr val="tx1"/>
                </a:solidFill>
              </a:rPr>
              <a:t>Possible extensions</a:t>
            </a:r>
          </a:p>
          <a:p>
            <a:pPr lvl="1"/>
            <a:r>
              <a:rPr lang="en-US" sz="2133" dirty="0">
                <a:solidFill>
                  <a:schemeClr val="tx1"/>
                </a:solidFill>
                <a:latin typeface="Merriweather" pitchFamily="2" charset="77"/>
              </a:rPr>
              <a:t>Reduce sensitivity to domain partitioning by including several different possibilities within a single ensemble analysis. </a:t>
            </a:r>
          </a:p>
          <a:p>
            <a:pPr lvl="1"/>
            <a:r>
              <a:rPr lang="en-US" sz="2133" dirty="0">
                <a:solidFill>
                  <a:schemeClr val="tx1"/>
                </a:solidFill>
                <a:latin typeface="Merriweather" pitchFamily="2" charset="77"/>
              </a:rPr>
              <a:t>Replace GPs with heavier-tailed processes that are more robust to outliers, e.g., t-BAGs with a Student’s t-process.</a:t>
            </a:r>
          </a:p>
          <a:p>
            <a:pPr lvl="1"/>
            <a:r>
              <a:rPr lang="en-US" sz="2133" dirty="0">
                <a:solidFill>
                  <a:schemeClr val="tx1"/>
                </a:solidFill>
                <a:latin typeface="Merriweather" pitchFamily="2" charset="77"/>
              </a:rPr>
              <a:t>Allow spatial dependence in directed edges of neighboring spatial regions. </a:t>
            </a:r>
          </a:p>
          <a:p>
            <a:pPr marL="152396" indent="0">
              <a:buNone/>
            </a:pPr>
            <a:endParaRPr lang="en-US" sz="21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4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D5D8-563B-C8E1-158C-21B80679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3C3C3731-C34A-AB95-967A-E06A534D9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0974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6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PM2.5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B4E3-0A48-EC75-81B4-CCB409288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1536634"/>
            <a:ext cx="11441040" cy="110018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Varying directional correlations of PM2.5 in space and time</a:t>
            </a:r>
          </a:p>
          <a:p>
            <a:pPr marL="152396" indent="0">
              <a:buNone/>
            </a:pPr>
            <a:r>
              <a:rPr lang="en-US" dirty="0">
                <a:solidFill>
                  <a:schemeClr val="tx1"/>
                </a:solidFill>
              </a:rPr>
              <a:t>PM2.5 moves along </a:t>
            </a:r>
            <a:r>
              <a:rPr lang="en-US" b="1" dirty="0">
                <a:solidFill>
                  <a:schemeClr val="tx1"/>
                </a:solidFill>
              </a:rPr>
              <a:t>wind directions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E0597-FA3B-7BC2-ED0A-4C7C6EB33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84"/>
          <a:stretch/>
        </p:blipFill>
        <p:spPr>
          <a:xfrm>
            <a:off x="3878995" y="2468894"/>
            <a:ext cx="8169667" cy="364840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916309-FF0B-B05D-A5B1-D5C2D360F98B}"/>
              </a:ext>
            </a:extLst>
          </p:cNvPr>
          <p:cNvCxnSpPr>
            <a:cxnSpLocks/>
          </p:cNvCxnSpPr>
          <p:nvPr/>
        </p:nvCxnSpPr>
        <p:spPr>
          <a:xfrm flipH="1" flipV="1">
            <a:off x="5041684" y="3957251"/>
            <a:ext cx="676384" cy="90141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E1A7E7-3CCB-EEE1-52C2-AE0061A389F8}"/>
              </a:ext>
            </a:extLst>
          </p:cNvPr>
          <p:cNvCxnSpPr>
            <a:cxnSpLocks/>
          </p:cNvCxnSpPr>
          <p:nvPr/>
        </p:nvCxnSpPr>
        <p:spPr>
          <a:xfrm flipH="1" flipV="1">
            <a:off x="7963829" y="4712907"/>
            <a:ext cx="290455" cy="1457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D68D09-03ED-7EEF-7E7F-5CFAC3E0F688}"/>
              </a:ext>
            </a:extLst>
          </p:cNvPr>
          <p:cNvCxnSpPr>
            <a:cxnSpLocks/>
          </p:cNvCxnSpPr>
          <p:nvPr/>
        </p:nvCxnSpPr>
        <p:spPr>
          <a:xfrm flipV="1">
            <a:off x="8128263" y="4141915"/>
            <a:ext cx="0" cy="2343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470B4A-558F-B96C-66EE-061F66AB301A}"/>
              </a:ext>
            </a:extLst>
          </p:cNvPr>
          <p:cNvCxnSpPr>
            <a:cxnSpLocks/>
          </p:cNvCxnSpPr>
          <p:nvPr/>
        </p:nvCxnSpPr>
        <p:spPr>
          <a:xfrm flipV="1">
            <a:off x="7621584" y="3676384"/>
            <a:ext cx="129499" cy="36949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6B4538-1DEE-C895-EB2E-218DECDE5A4B}"/>
              </a:ext>
            </a:extLst>
          </p:cNvPr>
          <p:cNvCxnSpPr>
            <a:cxnSpLocks/>
          </p:cNvCxnSpPr>
          <p:nvPr/>
        </p:nvCxnSpPr>
        <p:spPr>
          <a:xfrm>
            <a:off x="7686334" y="4142851"/>
            <a:ext cx="277495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9A7193-3C83-AE03-A301-5DB5FD089F22}"/>
              </a:ext>
            </a:extLst>
          </p:cNvPr>
          <p:cNvCxnSpPr>
            <a:cxnSpLocks/>
          </p:cNvCxnSpPr>
          <p:nvPr/>
        </p:nvCxnSpPr>
        <p:spPr>
          <a:xfrm flipV="1">
            <a:off x="10075223" y="3277669"/>
            <a:ext cx="1005107" cy="58346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7E0354-CEA2-F31A-50E1-38F407C9F53A}"/>
              </a:ext>
            </a:extLst>
          </p:cNvPr>
          <p:cNvCxnSpPr>
            <a:cxnSpLocks/>
          </p:cNvCxnSpPr>
          <p:nvPr/>
        </p:nvCxnSpPr>
        <p:spPr>
          <a:xfrm flipH="1" flipV="1">
            <a:off x="10434429" y="4142851"/>
            <a:ext cx="355641" cy="6840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9F4E6D0-12EF-276A-79CC-0ECF72EDF435}"/>
              </a:ext>
            </a:extLst>
          </p:cNvPr>
          <p:cNvSpPr txBox="1">
            <a:spLocks/>
          </p:cNvSpPr>
          <p:nvPr/>
        </p:nvSpPr>
        <p:spPr>
          <a:xfrm>
            <a:off x="422829" y="2347801"/>
            <a:ext cx="3541336" cy="353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Merriweather" pitchFamily="2" charset="77"/>
                <a:ea typeface="Merriweather" pitchFamily="2" charset="77"/>
                <a:cs typeface="Merriweather" pitchFamily="2" charset="77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152396" indent="0">
              <a:buNone/>
            </a:pPr>
            <a:endParaRPr lang="en-US" sz="2400" dirty="0"/>
          </a:p>
          <a:p>
            <a:pPr marL="152396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Allow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nonstationary correlations </a:t>
            </a:r>
            <a:r>
              <a:rPr lang="en-US" sz="2400" dirty="0">
                <a:solidFill>
                  <a:schemeClr val="tx1"/>
                </a:solidFill>
              </a:rPr>
              <a:t>between two locations to peak if one is downwind of the other after a certain temporal lag. </a:t>
            </a:r>
          </a:p>
        </p:txBody>
      </p:sp>
    </p:spTree>
    <p:extLst>
      <p:ext uri="{BB962C8B-B14F-4D97-AF65-F5344CB8AC3E}">
        <p14:creationId xmlns:p14="http://schemas.microsoft.com/office/powerpoint/2010/main" val="426724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B4E782-8040-019F-D542-DE81FE4A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PM2.5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D3B90-C7CE-1835-454E-D0E1B60E7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+mj-lt"/>
              <a:buAutoNum type="arabicPeriod" startAt="3"/>
            </a:pPr>
            <a:r>
              <a:rPr lang="en-US" dirty="0">
                <a:solidFill>
                  <a:schemeClr val="tx1"/>
                </a:solidFill>
              </a:rPr>
              <a:t>Not always accompanied by wind direction data </a:t>
            </a:r>
          </a:p>
          <a:p>
            <a:r>
              <a:rPr lang="en-US" dirty="0">
                <a:solidFill>
                  <a:schemeClr val="tx1"/>
                </a:solidFill>
              </a:rPr>
              <a:t>Obtaining reliable wind direction data is </a:t>
            </a:r>
            <a:r>
              <a:rPr lang="en-US" b="1" dirty="0">
                <a:solidFill>
                  <a:schemeClr val="tx1"/>
                </a:solidFill>
              </a:rPr>
              <a:t>troublesome</a:t>
            </a:r>
            <a:r>
              <a:rPr lang="en-US" dirty="0">
                <a:solidFill>
                  <a:schemeClr val="tx1"/>
                </a:solidFill>
              </a:rPr>
              <a:t> especially </a:t>
            </a:r>
            <a:r>
              <a:rPr lang="en-US" b="1" dirty="0">
                <a:solidFill>
                  <a:schemeClr val="tx1"/>
                </a:solidFill>
              </a:rPr>
              <a:t>at</a:t>
            </a:r>
            <a:r>
              <a:rPr lang="en-US" dirty="0">
                <a:solidFill>
                  <a:schemeClr val="tx1"/>
                </a:solidFill>
              </a:rPr>
              <a:t> a sufficiently </a:t>
            </a:r>
            <a:r>
              <a:rPr lang="en-US" b="1" dirty="0">
                <a:solidFill>
                  <a:schemeClr val="tx1"/>
                </a:solidFill>
              </a:rPr>
              <a:t>high</a:t>
            </a:r>
            <a:r>
              <a:rPr lang="en-US" dirty="0">
                <a:solidFill>
                  <a:schemeClr val="tx1"/>
                </a:solidFill>
              </a:rPr>
              <a:t> spatial and temporal </a:t>
            </a:r>
            <a:r>
              <a:rPr lang="en-US" b="1" dirty="0">
                <a:solidFill>
                  <a:schemeClr val="tx1"/>
                </a:solidFill>
              </a:rPr>
              <a:t>resolution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b="1" dirty="0">
                <a:solidFill>
                  <a:schemeClr val="tx1"/>
                </a:solidFill>
              </a:rPr>
              <a:t>Ambiguity</a:t>
            </a:r>
            <a:r>
              <a:rPr lang="en-US" dirty="0">
                <a:solidFill>
                  <a:schemeClr val="tx1"/>
                </a:solidFill>
              </a:rPr>
              <a:t> in summarizing wind direction at discrete times; Average wind direction? Fastest wind? </a:t>
            </a:r>
          </a:p>
          <a:p>
            <a:r>
              <a:rPr lang="en-US" b="1" dirty="0">
                <a:solidFill>
                  <a:schemeClr val="tx1"/>
                </a:solidFill>
              </a:rPr>
              <a:t>Uncertainty</a:t>
            </a:r>
            <a:r>
              <a:rPr lang="en-US" dirty="0">
                <a:solidFill>
                  <a:schemeClr val="tx1"/>
                </a:solidFill>
              </a:rPr>
              <a:t> about the true directional dependence in PM2.5. </a:t>
            </a:r>
          </a:p>
          <a:p>
            <a:endParaRPr lang="en-US" dirty="0"/>
          </a:p>
          <a:p>
            <a:pPr marL="152396" indent="0">
              <a:buNone/>
            </a:pPr>
            <a:r>
              <a:rPr lang="en-US" dirty="0">
                <a:solidFill>
                  <a:schemeClr val="tx1"/>
                </a:solidFill>
              </a:rPr>
              <a:t>Place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 prior over directional edges </a:t>
            </a:r>
            <a:r>
              <a:rPr lang="en-US" dirty="0">
                <a:solidFill>
                  <a:schemeClr val="tx1"/>
                </a:solidFill>
              </a:rPr>
              <a:t>within sparse DAGs for </a:t>
            </a:r>
          </a:p>
          <a:p>
            <a:pPr marL="152396" indent="0">
              <a:buNone/>
            </a:pPr>
            <a:r>
              <a:rPr lang="en-US" dirty="0">
                <a:solidFill>
                  <a:schemeClr val="tx1"/>
                </a:solidFill>
              </a:rPr>
              <a:t>interpretation and uncertainty quantification. 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496EC1-222C-E8EE-6141-DBC3551E1D07}"/>
              </a:ext>
            </a:extLst>
          </p:cNvPr>
          <p:cNvGrpSpPr/>
          <p:nvPr/>
        </p:nvGrpSpPr>
        <p:grpSpPr>
          <a:xfrm>
            <a:off x="9936428" y="4005064"/>
            <a:ext cx="2054457" cy="2622408"/>
            <a:chOff x="7274419" y="3003798"/>
            <a:chExt cx="1540843" cy="1966806"/>
          </a:xfrm>
          <a:solidFill>
            <a:srgbClr val="002C72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209F19-9BF7-E7C7-75A4-E020803299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7921" y="4040713"/>
              <a:ext cx="230426" cy="230426"/>
            </a:xfrm>
            <a:prstGeom prst="ellipse">
              <a:avLst/>
            </a:prstGeom>
            <a:grpFill/>
            <a:ln>
              <a:solidFill>
                <a:srgbClr val="002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B3A85C6-2B47-0ED6-B520-64024F620F95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7663134" y="3003798"/>
              <a:ext cx="0" cy="1036915"/>
            </a:xfrm>
            <a:prstGeom prst="straightConnector1">
              <a:avLst/>
            </a:prstGeom>
            <a:grpFill/>
            <a:ln w="19050">
              <a:solidFill>
                <a:srgbClr val="002C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C2A195A-0B7E-AE56-7F58-4A31F15F2E19}"/>
                </a:ext>
              </a:extLst>
            </p:cNvPr>
            <p:cNvCxnSpPr>
              <a:cxnSpLocks/>
              <a:stCxn id="3" idx="6"/>
            </p:cNvCxnSpPr>
            <p:nvPr/>
          </p:nvCxnSpPr>
          <p:spPr>
            <a:xfrm>
              <a:off x="7778347" y="4155926"/>
              <a:ext cx="1036915" cy="0"/>
            </a:xfrm>
            <a:prstGeom prst="straightConnector1">
              <a:avLst/>
            </a:prstGeom>
            <a:grpFill/>
            <a:ln w="19050">
              <a:solidFill>
                <a:srgbClr val="002C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8EBA053-B60A-6196-BD26-475C91596F26}"/>
                </a:ext>
              </a:extLst>
            </p:cNvPr>
            <p:cNvCxnSpPr>
              <a:cxnSpLocks/>
              <a:stCxn id="3" idx="7"/>
            </p:cNvCxnSpPr>
            <p:nvPr/>
          </p:nvCxnSpPr>
          <p:spPr>
            <a:xfrm flipV="1">
              <a:off x="7744602" y="3341248"/>
              <a:ext cx="733210" cy="733210"/>
            </a:xfrm>
            <a:prstGeom prst="straightConnector1">
              <a:avLst/>
            </a:prstGeom>
            <a:grpFill/>
            <a:ln w="19050">
              <a:solidFill>
                <a:srgbClr val="002C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D01BD8F-5748-5009-8898-D481603D368A}"/>
                </a:ext>
              </a:extLst>
            </p:cNvPr>
            <p:cNvCxnSpPr>
              <a:cxnSpLocks/>
              <a:stCxn id="3" idx="5"/>
            </p:cNvCxnSpPr>
            <p:nvPr/>
          </p:nvCxnSpPr>
          <p:spPr>
            <a:xfrm>
              <a:off x="7744602" y="4237394"/>
              <a:ext cx="733210" cy="733210"/>
            </a:xfrm>
            <a:prstGeom prst="straightConnector1">
              <a:avLst/>
            </a:prstGeom>
            <a:grpFill/>
            <a:ln w="19050">
              <a:solidFill>
                <a:srgbClr val="002C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2A0FA5-3F07-A18B-7A7B-691BDBF25166}"/>
                    </a:ext>
                  </a:extLst>
                </p:cNvPr>
                <p:cNvSpPr txBox="1"/>
                <p:nvPr/>
              </p:nvSpPr>
              <p:spPr>
                <a:xfrm>
                  <a:off x="7274419" y="3201686"/>
                  <a:ext cx="428867" cy="3462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2A0FA5-3F07-A18B-7A7B-691BDBF251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4419" y="3201686"/>
                  <a:ext cx="428867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82F1195-2C4A-F5DD-B79E-387D38B138B8}"/>
                    </a:ext>
                  </a:extLst>
                </p:cNvPr>
                <p:cNvSpPr txBox="1"/>
                <p:nvPr/>
              </p:nvSpPr>
              <p:spPr>
                <a:xfrm>
                  <a:off x="7778347" y="3323957"/>
                  <a:ext cx="434206" cy="3462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82F1195-2C4A-F5DD-B79E-387D38B13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347" y="3323957"/>
                  <a:ext cx="434206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6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2EAF803-DB2A-5F0A-5E2A-A1F4BA622F08}"/>
                    </a:ext>
                  </a:extLst>
                </p:cNvPr>
                <p:cNvSpPr txBox="1"/>
                <p:nvPr/>
              </p:nvSpPr>
              <p:spPr>
                <a:xfrm>
                  <a:off x="8065157" y="3763099"/>
                  <a:ext cx="434206" cy="3462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2EAF803-DB2A-5F0A-5E2A-A1F4BA622F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5157" y="3763099"/>
                  <a:ext cx="434206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B60AB14-9DB2-6996-2D3F-3CD25C2667C7}"/>
                    </a:ext>
                  </a:extLst>
                </p:cNvPr>
                <p:cNvSpPr txBox="1"/>
                <p:nvPr/>
              </p:nvSpPr>
              <p:spPr>
                <a:xfrm>
                  <a:off x="7985433" y="4321214"/>
                  <a:ext cx="434206" cy="3462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B60AB14-9DB2-6996-2D3F-3CD25C266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433" y="4321214"/>
                  <a:ext cx="434206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6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1646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nonstationary methods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141013-A838-87E5-44D7-6FEFD0F89B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924671"/>
              </p:ext>
            </p:extLst>
          </p:nvPr>
        </p:nvGraphicFramePr>
        <p:xfrm>
          <a:off x="565061" y="1330463"/>
          <a:ext cx="11211339" cy="53337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56652">
                  <a:extLst>
                    <a:ext uri="{9D8B030D-6E8A-4147-A177-3AD203B41FA5}">
                      <a16:colId xmlns:a16="http://schemas.microsoft.com/office/drawing/2014/main" val="654894004"/>
                    </a:ext>
                  </a:extLst>
                </a:gridCol>
                <a:gridCol w="1985192">
                  <a:extLst>
                    <a:ext uri="{9D8B030D-6E8A-4147-A177-3AD203B41FA5}">
                      <a16:colId xmlns:a16="http://schemas.microsoft.com/office/drawing/2014/main" val="2366490641"/>
                    </a:ext>
                  </a:extLst>
                </a:gridCol>
                <a:gridCol w="2093843">
                  <a:extLst>
                    <a:ext uri="{9D8B030D-6E8A-4147-A177-3AD203B41FA5}">
                      <a16:colId xmlns:a16="http://schemas.microsoft.com/office/drawing/2014/main" val="554517908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3754029943"/>
                    </a:ext>
                  </a:extLst>
                </a:gridCol>
              </a:tblGrid>
              <a:tr h="3933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Methods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Reference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😀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😭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879954"/>
                  </a:ext>
                </a:extLst>
              </a:tr>
              <a:tr h="87047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Deformation, Convolutions of kernels, 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Basis functions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Sampson (2010)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Basis of many other extensions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Difficulties in computation, interpretation, practical effects of uncertainty quantification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331494"/>
                  </a:ext>
                </a:extLst>
              </a:tr>
              <a:tr h="1123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Nonstationarity-informing covariates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 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in covariance functions</a:t>
                      </a:r>
                      <a:endParaRPr lang="en-US" sz="1800" dirty="0">
                        <a:solidFill>
                          <a:schemeClr val="tx1"/>
                        </a:solidFill>
                        <a:latin typeface="Merriweather" pitchFamily="2" charset="77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Calder (2008),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  <a:p>
                      <a:pPr algn="l"/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Neto et al. (2014)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Improved interpretability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Nonstationarity-informing data not always available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739898"/>
                  </a:ext>
                </a:extLst>
              </a:tr>
              <a:tr h="1375904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Sparse (Cholesky decomposition of a) precision matrix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Krock</a:t>
                      </a:r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al. (2021),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  <a:p>
                      <a:pPr algn="l"/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Kidd and </a:t>
                      </a:r>
                      <a:r>
                        <a:rPr lang="en-US" sz="1800" dirty="0" err="1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Katzfuss</a:t>
                      </a:r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(2022)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Computational efficiency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No uncertainty quantification, not a valid process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850188"/>
                  </a:ext>
                </a:extLst>
              </a:tr>
              <a:tr h="1375904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Spatial dependence in atoms or mixing weights in mixture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Gelfand et al. (2005),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  <a:p>
                      <a:pPr algn="l"/>
                      <a:r>
                        <a:rPr lang="en-US" sz="1800" dirty="0">
                          <a:solidFill>
                            <a:srgbClr val="0432FF"/>
                          </a:solidFill>
                          <a:latin typeface="Merriweather" pitchFamily="2" charset="77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Fuentes and Reich (2013)</a:t>
                      </a:r>
                      <a:endParaRPr lang="en-US" sz="1800" dirty="0">
                        <a:solidFill>
                          <a:srgbClr val="0432FF"/>
                        </a:solidFill>
                        <a:latin typeface="Merriweather" pitchFamily="2" charset="77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Flexibility,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Non-Gaussian data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  <a:latin typeface="Merriweather" pitchFamily="2" charset="77"/>
                        </a:rPr>
                        <a:t>Unable to characterize directional dependence 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5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961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B4E3-0A48-EC75-81B4-CCB40928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Aim to construct a class of nonstationary processes that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Are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rgbClr val="FF0000"/>
                </a:solidFill>
                <a:latin typeface="Merriweather" pitchFamily="2" charset="77"/>
              </a:rPr>
              <a:t>valid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and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rgbClr val="FF0000"/>
                </a:solidFill>
                <a:latin typeface="Merriweather" pitchFamily="2" charset="77"/>
              </a:rPr>
              <a:t>scalable</a:t>
            </a:r>
            <a:r>
              <a:rPr lang="en-US" dirty="0">
                <a:latin typeface="Merriweather" pitchFamily="2" charset="77"/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Yield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rgbClr val="FF0000"/>
                </a:solidFill>
                <a:latin typeface="Merriweather" pitchFamily="2" charset="77"/>
              </a:rPr>
              <a:t>interpretable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directional dependence that varies in space and time.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Enable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rgbClr val="FF0000"/>
                </a:solidFill>
                <a:latin typeface="Merriweather" pitchFamily="2" charset="77"/>
              </a:rPr>
              <a:t>uncertainty quantification</a:t>
            </a:r>
            <a:r>
              <a:rPr lang="en-US" dirty="0">
                <a:latin typeface="Merriweather" pitchFamily="2" charset="77"/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Does not require nonstationarity-informing covariates. </a:t>
            </a:r>
          </a:p>
          <a:p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Use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a</a:t>
            </a:r>
            <a:r>
              <a:rPr lang="en-US" dirty="0">
                <a:latin typeface="Merriweather" pitchFamily="2" charset="77"/>
              </a:rPr>
              <a:t> </a:t>
            </a:r>
            <a:r>
              <a:rPr lang="en-US" dirty="0">
                <a:solidFill>
                  <a:srgbClr val="FF0000"/>
                </a:solidFill>
                <a:latin typeface="Merriweather" pitchFamily="2" charset="77"/>
              </a:rPr>
              <a:t>sparse DAG</a:t>
            </a:r>
            <a:r>
              <a:rPr lang="en-US" dirty="0">
                <a:solidFill>
                  <a:schemeClr val="bg2"/>
                </a:solidFill>
              </a:rPr>
              <a:t>.</a:t>
            </a:r>
            <a:endParaRPr lang="en-US" dirty="0">
              <a:solidFill>
                <a:schemeClr val="bg2"/>
              </a:solidFill>
              <a:latin typeface="Merriweather" pitchFamily="2" charset="77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Node: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Directed edge: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Achieve computational efficiency through well-structured sparsity.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6AE29-FACC-FEF2-C064-41D044A547EF}"/>
              </a:ext>
            </a:extLst>
          </p:cNvPr>
          <p:cNvSpPr txBox="1"/>
          <p:nvPr/>
        </p:nvSpPr>
        <p:spPr>
          <a:xfrm>
            <a:off x="2595082" y="4261554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erriweather" pitchFamily="2" charset="77"/>
              </a:rPr>
              <a:t>spatial regions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B70AD-60B3-2B2B-4C33-0CB83F8D05AD}"/>
              </a:ext>
            </a:extLst>
          </p:cNvPr>
          <p:cNvSpPr txBox="1"/>
          <p:nvPr/>
        </p:nvSpPr>
        <p:spPr>
          <a:xfrm>
            <a:off x="3858627" y="4653770"/>
            <a:ext cx="716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erriweather" pitchFamily="2" charset="77"/>
              </a:rPr>
              <a:t>directional dependence among spatial regions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60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B4E3-0A48-EC75-81B4-CCB40928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not using existing methods based on sparse DAGs?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Inappropriate or unrealistic fixed DAGs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824B58-FCBB-6778-C1EB-66077451A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82" r="33367"/>
          <a:stretch/>
        </p:blipFill>
        <p:spPr>
          <a:xfrm>
            <a:off x="4985061" y="2468894"/>
            <a:ext cx="2726848" cy="3958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5033F9-80FD-0296-56F9-6F5DC05E2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42" t="48601" r="77029" b="40736"/>
          <a:stretch/>
        </p:blipFill>
        <p:spPr>
          <a:xfrm>
            <a:off x="5983200" y="4391280"/>
            <a:ext cx="705601" cy="422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EF69D-D92F-2A63-732E-33E216D90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" r="66837"/>
          <a:stretch/>
        </p:blipFill>
        <p:spPr>
          <a:xfrm>
            <a:off x="1773442" y="2468894"/>
            <a:ext cx="3211620" cy="3958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5AE655-43B5-C3FE-B9BB-EE0AAA469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49"/>
          <a:stretch/>
        </p:blipFill>
        <p:spPr>
          <a:xfrm>
            <a:off x="7691709" y="2468894"/>
            <a:ext cx="2726848" cy="395897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3A4955-B834-80DA-AB11-30EED327AE0F}"/>
              </a:ext>
            </a:extLst>
          </p:cNvPr>
          <p:cNvCxnSpPr>
            <a:cxnSpLocks/>
          </p:cNvCxnSpPr>
          <p:nvPr/>
        </p:nvCxnSpPr>
        <p:spPr>
          <a:xfrm flipV="1">
            <a:off x="2915097" y="3307630"/>
            <a:ext cx="116425" cy="3281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F2D766-B531-3241-6264-5D7BD57CC098}"/>
              </a:ext>
            </a:extLst>
          </p:cNvPr>
          <p:cNvCxnSpPr>
            <a:cxnSpLocks/>
          </p:cNvCxnSpPr>
          <p:nvPr/>
        </p:nvCxnSpPr>
        <p:spPr>
          <a:xfrm flipV="1">
            <a:off x="2973309" y="3738766"/>
            <a:ext cx="231468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E3BB36-EB67-2B5F-712C-B9C59973F8CC}"/>
              </a:ext>
            </a:extLst>
          </p:cNvPr>
          <p:cNvCxnSpPr>
            <a:cxnSpLocks/>
          </p:cNvCxnSpPr>
          <p:nvPr/>
        </p:nvCxnSpPr>
        <p:spPr>
          <a:xfrm flipV="1">
            <a:off x="3591707" y="3759007"/>
            <a:ext cx="0" cy="29358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511560-B365-DC1A-97F9-2ED25A16E54A}"/>
              </a:ext>
            </a:extLst>
          </p:cNvPr>
          <p:cNvCxnSpPr>
            <a:cxnSpLocks/>
          </p:cNvCxnSpPr>
          <p:nvPr/>
        </p:nvCxnSpPr>
        <p:spPr>
          <a:xfrm flipH="1" flipV="1">
            <a:off x="3340662" y="4517115"/>
            <a:ext cx="426249" cy="14433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3958D8-6557-8F8B-A0D2-8375D04651D7}"/>
              </a:ext>
            </a:extLst>
          </p:cNvPr>
          <p:cNvCxnSpPr>
            <a:cxnSpLocks/>
          </p:cNvCxnSpPr>
          <p:nvPr/>
        </p:nvCxnSpPr>
        <p:spPr>
          <a:xfrm flipH="1" flipV="1">
            <a:off x="3072308" y="4571545"/>
            <a:ext cx="81253" cy="117401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FAC87-FF84-9B7F-7E96-C39C5F64628B}"/>
              </a:ext>
            </a:extLst>
          </p:cNvPr>
          <p:cNvCxnSpPr>
            <a:cxnSpLocks/>
          </p:cNvCxnSpPr>
          <p:nvPr/>
        </p:nvCxnSpPr>
        <p:spPr>
          <a:xfrm>
            <a:off x="7987985" y="3460521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0C8849-20D3-8D8E-71A2-6CA21106F109}"/>
              </a:ext>
            </a:extLst>
          </p:cNvPr>
          <p:cNvCxnSpPr>
            <a:cxnSpLocks/>
          </p:cNvCxnSpPr>
          <p:nvPr/>
        </p:nvCxnSpPr>
        <p:spPr>
          <a:xfrm>
            <a:off x="8407303" y="3460521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46CDC4-5570-2E66-1242-C1B49A891C16}"/>
              </a:ext>
            </a:extLst>
          </p:cNvPr>
          <p:cNvCxnSpPr>
            <a:cxnSpLocks/>
          </p:cNvCxnSpPr>
          <p:nvPr/>
        </p:nvCxnSpPr>
        <p:spPr>
          <a:xfrm>
            <a:off x="7987985" y="3963440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0A662A-544D-352D-1CEC-B57B74D1F54B}"/>
              </a:ext>
            </a:extLst>
          </p:cNvPr>
          <p:cNvCxnSpPr>
            <a:cxnSpLocks/>
          </p:cNvCxnSpPr>
          <p:nvPr/>
        </p:nvCxnSpPr>
        <p:spPr>
          <a:xfrm>
            <a:off x="8407302" y="3963440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0F5E1F-A9C0-5185-C242-FFA6C084010E}"/>
              </a:ext>
            </a:extLst>
          </p:cNvPr>
          <p:cNvCxnSpPr>
            <a:cxnSpLocks/>
          </p:cNvCxnSpPr>
          <p:nvPr/>
        </p:nvCxnSpPr>
        <p:spPr>
          <a:xfrm>
            <a:off x="8813779" y="3963440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DA88E4-D5F8-4285-7133-2E13FDC07AB0}"/>
              </a:ext>
            </a:extLst>
          </p:cNvPr>
          <p:cNvCxnSpPr>
            <a:cxnSpLocks/>
          </p:cNvCxnSpPr>
          <p:nvPr/>
        </p:nvCxnSpPr>
        <p:spPr>
          <a:xfrm>
            <a:off x="8410419" y="4517115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87E776-2E63-D3CC-D08B-19009BEAB296}"/>
              </a:ext>
            </a:extLst>
          </p:cNvPr>
          <p:cNvCxnSpPr>
            <a:cxnSpLocks/>
          </p:cNvCxnSpPr>
          <p:nvPr/>
        </p:nvCxnSpPr>
        <p:spPr>
          <a:xfrm>
            <a:off x="8809537" y="4517115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23C690-8D2E-6138-4A46-E038B1D45586}"/>
              </a:ext>
            </a:extLst>
          </p:cNvPr>
          <p:cNvCxnSpPr>
            <a:cxnSpLocks/>
          </p:cNvCxnSpPr>
          <p:nvPr/>
        </p:nvCxnSpPr>
        <p:spPr>
          <a:xfrm>
            <a:off x="9226115" y="4517115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966602-4AF7-A071-C10E-51BB3ABDF9AB}"/>
              </a:ext>
            </a:extLst>
          </p:cNvPr>
          <p:cNvCxnSpPr>
            <a:cxnSpLocks/>
          </p:cNvCxnSpPr>
          <p:nvPr/>
        </p:nvCxnSpPr>
        <p:spPr>
          <a:xfrm>
            <a:off x="8827639" y="5021747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EBEDDF-B1B6-F4E0-4C9F-9B2F6ECBBF79}"/>
              </a:ext>
            </a:extLst>
          </p:cNvPr>
          <p:cNvCxnSpPr>
            <a:cxnSpLocks/>
          </p:cNvCxnSpPr>
          <p:nvPr/>
        </p:nvCxnSpPr>
        <p:spPr>
          <a:xfrm>
            <a:off x="9246957" y="5021747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18ED26-4583-EC09-A88E-BF96CAE49B4C}"/>
              </a:ext>
            </a:extLst>
          </p:cNvPr>
          <p:cNvCxnSpPr>
            <a:cxnSpLocks/>
          </p:cNvCxnSpPr>
          <p:nvPr/>
        </p:nvCxnSpPr>
        <p:spPr>
          <a:xfrm>
            <a:off x="9663535" y="5021747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A1A8FD-6278-7DDD-F61C-ADB9D7BFD861}"/>
              </a:ext>
            </a:extLst>
          </p:cNvPr>
          <p:cNvCxnSpPr>
            <a:cxnSpLocks/>
          </p:cNvCxnSpPr>
          <p:nvPr/>
        </p:nvCxnSpPr>
        <p:spPr>
          <a:xfrm>
            <a:off x="9245406" y="5599388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91508A-497A-8618-6048-7DE4FC469878}"/>
              </a:ext>
            </a:extLst>
          </p:cNvPr>
          <p:cNvCxnSpPr>
            <a:cxnSpLocks/>
          </p:cNvCxnSpPr>
          <p:nvPr/>
        </p:nvCxnSpPr>
        <p:spPr>
          <a:xfrm>
            <a:off x="9664723" y="5599388"/>
            <a:ext cx="22947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6B58BB-F0CB-4AD1-C47E-D3113E9FF01A}"/>
              </a:ext>
            </a:extLst>
          </p:cNvPr>
          <p:cNvCxnSpPr>
            <a:cxnSpLocks/>
          </p:cNvCxnSpPr>
          <p:nvPr/>
        </p:nvCxnSpPr>
        <p:spPr>
          <a:xfrm flipV="1">
            <a:off x="8295929" y="3568642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A4DC1EE-A29A-3CD2-68D7-B52DCAFC332E}"/>
              </a:ext>
            </a:extLst>
          </p:cNvPr>
          <p:cNvCxnSpPr>
            <a:cxnSpLocks/>
          </p:cNvCxnSpPr>
          <p:nvPr/>
        </p:nvCxnSpPr>
        <p:spPr>
          <a:xfrm flipV="1">
            <a:off x="8712487" y="3568642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4B1859-C189-CEBB-D424-044384F31D6A}"/>
              </a:ext>
            </a:extLst>
          </p:cNvPr>
          <p:cNvCxnSpPr>
            <a:cxnSpLocks/>
          </p:cNvCxnSpPr>
          <p:nvPr/>
        </p:nvCxnSpPr>
        <p:spPr>
          <a:xfrm flipV="1">
            <a:off x="8302248" y="4103209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FB4B56-0CE7-6DB9-CB6E-C12B826E8DC1}"/>
              </a:ext>
            </a:extLst>
          </p:cNvPr>
          <p:cNvCxnSpPr>
            <a:cxnSpLocks/>
          </p:cNvCxnSpPr>
          <p:nvPr/>
        </p:nvCxnSpPr>
        <p:spPr>
          <a:xfrm flipV="1">
            <a:off x="8700353" y="4103209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CEEE674-392A-5ECD-C237-BF0EB0C00152}"/>
              </a:ext>
            </a:extLst>
          </p:cNvPr>
          <p:cNvCxnSpPr>
            <a:cxnSpLocks/>
          </p:cNvCxnSpPr>
          <p:nvPr/>
        </p:nvCxnSpPr>
        <p:spPr>
          <a:xfrm flipV="1">
            <a:off x="9132905" y="4103209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2C0E3C-33DC-C9C5-9CC5-02F44B43DDC9}"/>
              </a:ext>
            </a:extLst>
          </p:cNvPr>
          <p:cNvCxnSpPr>
            <a:cxnSpLocks/>
          </p:cNvCxnSpPr>
          <p:nvPr/>
        </p:nvCxnSpPr>
        <p:spPr>
          <a:xfrm flipV="1">
            <a:off x="8698240" y="4634231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508D0FD-FC22-472D-2F6A-086940C39C34}"/>
              </a:ext>
            </a:extLst>
          </p:cNvPr>
          <p:cNvCxnSpPr>
            <a:cxnSpLocks/>
          </p:cNvCxnSpPr>
          <p:nvPr/>
        </p:nvCxnSpPr>
        <p:spPr>
          <a:xfrm flipV="1">
            <a:off x="9124897" y="4634231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6960F18-3E1E-FA5B-CB92-663157A22111}"/>
              </a:ext>
            </a:extLst>
          </p:cNvPr>
          <p:cNvCxnSpPr>
            <a:cxnSpLocks/>
          </p:cNvCxnSpPr>
          <p:nvPr/>
        </p:nvCxnSpPr>
        <p:spPr>
          <a:xfrm flipV="1">
            <a:off x="9543409" y="4634231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E42424-33E2-34DC-FF32-91F72815BFFA}"/>
              </a:ext>
            </a:extLst>
          </p:cNvPr>
          <p:cNvCxnSpPr>
            <a:cxnSpLocks/>
          </p:cNvCxnSpPr>
          <p:nvPr/>
        </p:nvCxnSpPr>
        <p:spPr>
          <a:xfrm flipV="1">
            <a:off x="9129787" y="5161515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1572D9-F8F9-DAB2-8FC5-18A0C6FD6320}"/>
              </a:ext>
            </a:extLst>
          </p:cNvPr>
          <p:cNvCxnSpPr>
            <a:cxnSpLocks/>
          </p:cNvCxnSpPr>
          <p:nvPr/>
        </p:nvCxnSpPr>
        <p:spPr>
          <a:xfrm flipV="1">
            <a:off x="9542237" y="5161515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7DE2CB-A6CF-BB3D-634A-41C610A94480}"/>
              </a:ext>
            </a:extLst>
          </p:cNvPr>
          <p:cNvCxnSpPr>
            <a:cxnSpLocks/>
          </p:cNvCxnSpPr>
          <p:nvPr/>
        </p:nvCxnSpPr>
        <p:spPr>
          <a:xfrm flipV="1">
            <a:off x="9952703" y="5161515"/>
            <a:ext cx="0" cy="22600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7040067-51BC-782A-B5CE-C430B78407D6}"/>
              </a:ext>
            </a:extLst>
          </p:cNvPr>
          <p:cNvCxnSpPr>
            <a:cxnSpLocks/>
          </p:cNvCxnSpPr>
          <p:nvPr/>
        </p:nvCxnSpPr>
        <p:spPr>
          <a:xfrm flipV="1">
            <a:off x="6057346" y="4448383"/>
            <a:ext cx="99317" cy="45099"/>
          </a:xfrm>
          <a:prstGeom prst="straightConnector1">
            <a:avLst/>
          </a:prstGeom>
          <a:ln w="15875" cap="flat" cmpd="sng" algn="ctr">
            <a:solidFill>
              <a:srgbClr val="FF40FF"/>
            </a:solidFill>
            <a:prstDash val="solid"/>
            <a:round/>
            <a:headEnd type="none" w="med" len="med"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9B42D36-5BB5-E61A-1EC3-3DEAE829DD3A}"/>
              </a:ext>
            </a:extLst>
          </p:cNvPr>
          <p:cNvCxnSpPr>
            <a:cxnSpLocks/>
          </p:cNvCxnSpPr>
          <p:nvPr/>
        </p:nvCxnSpPr>
        <p:spPr>
          <a:xfrm>
            <a:off x="5932023" y="4438072"/>
            <a:ext cx="224640" cy="10309"/>
          </a:xfrm>
          <a:prstGeom prst="straightConnector1">
            <a:avLst/>
          </a:prstGeom>
          <a:ln w="15875" cap="flat" cmpd="sng" algn="ctr">
            <a:solidFill>
              <a:srgbClr val="FF40FF"/>
            </a:solidFill>
            <a:prstDash val="solid"/>
            <a:round/>
            <a:headEnd type="none" w="med" len="med"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B3390E1-E6FC-D48E-5986-6787C5F7D6C2}"/>
              </a:ext>
            </a:extLst>
          </p:cNvPr>
          <p:cNvCxnSpPr>
            <a:cxnSpLocks/>
          </p:cNvCxnSpPr>
          <p:nvPr/>
        </p:nvCxnSpPr>
        <p:spPr>
          <a:xfrm flipH="1">
            <a:off x="6208665" y="4442670"/>
            <a:ext cx="147776" cy="11425"/>
          </a:xfrm>
          <a:prstGeom prst="straightConnector1">
            <a:avLst/>
          </a:prstGeom>
          <a:ln w="15875" cap="flat" cmpd="sng" algn="ctr">
            <a:solidFill>
              <a:srgbClr val="FF40FF"/>
            </a:solidFill>
            <a:prstDash val="solid"/>
            <a:round/>
            <a:headEnd type="none" w="med" len="med"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0E0346-27BC-E115-8F09-66342D131A05}"/>
              </a:ext>
            </a:extLst>
          </p:cNvPr>
          <p:cNvCxnSpPr>
            <a:cxnSpLocks/>
          </p:cNvCxnSpPr>
          <p:nvPr/>
        </p:nvCxnSpPr>
        <p:spPr>
          <a:xfrm flipH="1">
            <a:off x="6187761" y="4297171"/>
            <a:ext cx="90961" cy="140901"/>
          </a:xfrm>
          <a:prstGeom prst="straightConnector1">
            <a:avLst/>
          </a:prstGeom>
          <a:ln w="15875" cap="flat" cmpd="sng" algn="ctr">
            <a:solidFill>
              <a:srgbClr val="FF40FF"/>
            </a:solidFill>
            <a:prstDash val="solid"/>
            <a:round/>
            <a:headEnd type="none" w="med" len="med"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5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EBFA-5DA3-445F-78B3-CFDDB819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B4E3-0A48-EC75-81B4-CCB40928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not using existing methods based on sparse DAGs?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Inappropriate or unrealistic fixed DAGs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When data are generated with certain directions, including locations from wrong directions will increase </a:t>
            </a:r>
            <a:r>
              <a:rPr lang="en-US" dirty="0" err="1">
                <a:solidFill>
                  <a:schemeClr val="tx1"/>
                </a:solidFill>
                <a:latin typeface="Merriweather" pitchFamily="2" charset="77"/>
              </a:rPr>
              <a:t>Kullback-Leibler</a:t>
            </a:r>
            <a:r>
              <a:rPr lang="en-US" dirty="0">
                <a:solidFill>
                  <a:schemeClr val="tx1"/>
                </a:solidFill>
                <a:latin typeface="Merriweather" pitchFamily="2" charset="77"/>
              </a:rPr>
              <a:t> divergence of the resulting density to the true data generating density.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erriweather" pitchFamily="2" charset="77"/>
                <a:ea typeface="Cambria Math" panose="02040503050406030204" pitchFamily="18" charset="0"/>
              </a:rPr>
              <a:t>We use DAGs primarily to infer interpretable dependence structures, not just as a tool for computational scalability.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27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1658</Words>
  <Application>Microsoft Macintosh PowerPoint</Application>
  <PresentationFormat>Widescreen</PresentationFormat>
  <Paragraphs>257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 Math</vt:lpstr>
      <vt:lpstr>Courier New</vt:lpstr>
      <vt:lpstr>Merriweather</vt:lpstr>
      <vt:lpstr>Proxima Nova</vt:lpstr>
      <vt:lpstr>Office Theme</vt:lpstr>
      <vt:lpstr>Bag of DAGs: Inferring Directional Dependence in Spatiotemporal Processes</vt:lpstr>
      <vt:lpstr>Motivation</vt:lpstr>
      <vt:lpstr>Characteristics of PM2.5 data</vt:lpstr>
      <vt:lpstr>Characteristics of PM2.5 data</vt:lpstr>
      <vt:lpstr>Characteristics of PM2.5 data</vt:lpstr>
      <vt:lpstr>Existing nonstationary methods</vt:lpstr>
      <vt:lpstr>Objectives</vt:lpstr>
      <vt:lpstr>Objectives</vt:lpstr>
      <vt:lpstr>Objectives</vt:lpstr>
      <vt:lpstr>Objectives</vt:lpstr>
      <vt:lpstr>Construction</vt:lpstr>
      <vt:lpstr>Construction</vt:lpstr>
      <vt:lpstr>Construction</vt:lpstr>
      <vt:lpstr>Construction</vt:lpstr>
      <vt:lpstr>Bag of directed Acyclic Graphs (BAGs)</vt:lpstr>
      <vt:lpstr>BAGs</vt:lpstr>
      <vt:lpstr>Gaussian BAGs (G-BAGs)</vt:lpstr>
      <vt:lpstr>G-BAGs</vt:lpstr>
      <vt:lpstr>G-BAGs</vt:lpstr>
      <vt:lpstr>G-BAGs</vt:lpstr>
      <vt:lpstr>G-BAGs</vt:lpstr>
      <vt:lpstr>Bayesian hierarchical model with G-BAGs</vt:lpstr>
      <vt:lpstr>Simulation 1: Fitted G-BAG is correctly specified</vt:lpstr>
      <vt:lpstr>Simulation: Fitted G-BAG is misspecified</vt:lpstr>
      <vt:lpstr>Simulation 2: Fitted G-BAG is misspecified</vt:lpstr>
      <vt:lpstr>PM2.5 in California, the United States</vt:lpstr>
      <vt:lpstr>PM2.5 in California, the United States</vt:lpstr>
      <vt:lpstr>PM2.5 in California, the United States</vt:lpstr>
      <vt:lpstr>PM2.5 in California, the United States</vt:lpstr>
      <vt:lpstr>PM2.5 in California, the United States</vt:lpstr>
      <vt:lpstr>Discussion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Bora Jin</dc:creator>
  <cp:lastModifiedBy>Peruzzi, Michele</cp:lastModifiedBy>
  <cp:revision>27</cp:revision>
  <dcterms:created xsi:type="dcterms:W3CDTF">2023-09-26T18:40:06Z</dcterms:created>
  <dcterms:modified xsi:type="dcterms:W3CDTF">2024-04-10T14:36:29Z</dcterms:modified>
</cp:coreProperties>
</file>